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6" r:id="rId5"/>
    <p:sldId id="267" r:id="rId6"/>
    <p:sldId id="263" r:id="rId7"/>
    <p:sldId id="278" r:id="rId8"/>
    <p:sldId id="256" r:id="rId9"/>
    <p:sldId id="281" r:id="rId10"/>
    <p:sldId id="275" r:id="rId11"/>
    <p:sldId id="2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98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C026C9-4C52-4B60-A858-A50E4BE56D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160113-35DB-4BB4-9269-631D6FEB5E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0D272-305C-421E-A9EF-95D63D599B42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0E5BB-A291-4B94-8433-B9D3F16854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57D678-038E-42A6-961E-EAB034DB47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E7DFA-63CC-4ED7-B30E-ACF88B4B8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091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16E63-7886-43BC-8DD4-4F14C3DD7360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C5307-140F-447F-BCBA-BB92E3A290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5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29094F-44ED-46E6-A51E-52761DD3C8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4907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E1B3B4-A5A9-442E-B305-2C1B61528B9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3555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E1B3B4-A5A9-442E-B305-2C1B61528B9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7642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4FD2957-8595-499F-896A-E9A0888D0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44A184-010C-483F-8B5A-3D1E7E6EF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81153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82A2E2-E6DD-4321-B03A-F6C071C1B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4" y="753034"/>
            <a:ext cx="6815446" cy="3887390"/>
          </a:xfrm>
        </p:spPr>
        <p:txBody>
          <a:bodyPr anchor="t">
            <a:normAutofit/>
          </a:bodyPr>
          <a:lstStyle>
            <a:lvl1pPr>
              <a:defRPr sz="8500" spc="-2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21B6D9B-E3FB-48D2-A477-5B73E2216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4640424"/>
            <a:ext cx="6437555" cy="1303176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38823550-6B12-4BFD-9C91-668B623E353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113533" y="0"/>
            <a:ext cx="4082983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370622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5F516FD-E4AF-4BA2-902A-DA4674655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F0F480-E13D-4322-ADF4-56769DC5AF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9680" y="190500"/>
            <a:ext cx="10036292" cy="773776"/>
          </a:xfrm>
        </p:spPr>
        <p:txBody>
          <a:bodyPr anchor="ctr"/>
          <a:lstStyle>
            <a:lvl1pPr algn="r"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7F0BA818-CA3B-46FD-9A79-7BDC1D9CA7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09243" y="1764139"/>
            <a:ext cx="4756714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4EAD007E-B9BB-4C9F-BDC8-127A77F0F9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09243" y="2374900"/>
            <a:ext cx="4756714" cy="33655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30">
            <a:extLst>
              <a:ext uri="{FF2B5EF4-FFF2-40B4-BE49-F238E27FC236}">
                <a16:creationId xmlns:a16="http://schemas.microsoft.com/office/drawing/2014/main" id="{9ECBA1DE-781A-4AA7-86CA-0EBE52A9B4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7467" y="1764031"/>
            <a:ext cx="4756714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53A9CA10-3BBC-41E7-A34E-C6CCFEC8205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7467" y="2374900"/>
            <a:ext cx="4756714" cy="33655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F3D4E9-1171-434D-AA71-EA27F72E0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7A29A0D-15CB-4460-9435-7E7D645346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B6F95C2-7834-44D3-B93B-79D944E1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36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E97352E-C52D-43BE-BCE2-2D71FE035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2051A8D-592F-40C1-A65D-E1F17B07C9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9600" y="183988"/>
            <a:ext cx="9406372" cy="803380"/>
          </a:xfrm>
        </p:spPr>
        <p:txBody>
          <a:bodyPr anchor="ctr"/>
          <a:lstStyle>
            <a:lvl1pPr algn="r"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30">
            <a:extLst>
              <a:ext uri="{FF2B5EF4-FFF2-40B4-BE49-F238E27FC236}">
                <a16:creationId xmlns:a16="http://schemas.microsoft.com/office/drawing/2014/main" id="{CF4C4703-C9D4-483C-8E41-17BB7193D0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1300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7393281D-B77A-4BB8-A3E2-49E0F1259DA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1193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6B205DED-723B-48E3-AE9F-556696225C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2317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77D63D24-8466-44F3-898F-5CBC42C7681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32317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Text Placeholder 30">
            <a:extLst>
              <a:ext uri="{FF2B5EF4-FFF2-40B4-BE49-F238E27FC236}">
                <a16:creationId xmlns:a16="http://schemas.microsoft.com/office/drawing/2014/main" id="{F600D1D1-B6A8-4A4E-BC6A-897FE089CBE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25393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205F643-67E9-4E41-A65F-163C816090B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25393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B0EF04CC-F1B1-495C-BA2F-F28A5D971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57B66A6-EBC5-4A75-B938-7148B7A126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3DD707-C769-4868-9B2F-1BF7ABBC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9807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B926107-51B9-44DD-8581-AA5E8B601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698" y="484494"/>
            <a:ext cx="5800867" cy="1569493"/>
          </a:xfrm>
        </p:spPr>
        <p:txBody>
          <a:bodyPr anchor="b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D144A4B-34B7-47EC-888B-0D2076006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2" y="2156346"/>
            <a:ext cx="5800866" cy="3963937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6A9B852-DA3F-4566-BDEB-F1F69334E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3877423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17" name="Picture Placeholder 12">
            <a:extLst>
              <a:ext uri="{FF2B5EF4-FFF2-40B4-BE49-F238E27FC236}">
                <a16:creationId xmlns:a16="http://schemas.microsoft.com/office/drawing/2014/main" id="{116EBB24-A127-412B-99DB-A7FBCA68A2F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0838" y="665163"/>
            <a:ext cx="2214562" cy="251301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8" name="Picture Placeholder 12">
            <a:extLst>
              <a:ext uri="{FF2B5EF4-FFF2-40B4-BE49-F238E27FC236}">
                <a16:creationId xmlns:a16="http://schemas.microsoft.com/office/drawing/2014/main" id="{63CCB0A6-D7F6-4C78-B6C0-A045E3B25B0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329737" y="665579"/>
            <a:ext cx="2214562" cy="251301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9" name="Picture Placeholder 12">
            <a:extLst>
              <a:ext uri="{FF2B5EF4-FFF2-40B4-BE49-F238E27FC236}">
                <a16:creationId xmlns:a16="http://schemas.microsoft.com/office/drawing/2014/main" id="{F3038A14-3DB7-4BDC-A247-674224BFB8B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700854" y="3607271"/>
            <a:ext cx="2214562" cy="251301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0" name="Picture Placeholder 12">
            <a:extLst>
              <a:ext uri="{FF2B5EF4-FFF2-40B4-BE49-F238E27FC236}">
                <a16:creationId xmlns:a16="http://schemas.microsoft.com/office/drawing/2014/main" id="{59BCC1BB-4299-409F-9215-B3A4ECAB523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324845" y="3607271"/>
            <a:ext cx="2214562" cy="251301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FB415D6-2F2D-46E2-94AF-1F3BE10F35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EC8DC3B-1AAD-429C-A1EA-FAEE9D884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9F39FF-F5CB-4ACA-9B46-4CCF89ECA75F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0162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52F41C-45C5-4E09-A91A-8F4AE80B0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33900"/>
            <a:ext cx="9144000" cy="232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DA9EBEF3-E8A8-4C5C-B6D9-B322242DC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7001" y="4947313"/>
            <a:ext cx="7700617" cy="1409037"/>
          </a:xfrm>
        </p:spPr>
        <p:txBody>
          <a:bodyPr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z="5400"/>
              <a:t>Click to edit Master title style</a:t>
            </a:r>
            <a:endParaRPr lang="en-US" sz="5400" dirty="0"/>
          </a:p>
        </p:txBody>
      </p:sp>
      <p:sp>
        <p:nvSpPr>
          <p:cNvPr id="11" name="Subtitle 7">
            <a:extLst>
              <a:ext uri="{FF2B5EF4-FFF2-40B4-BE49-F238E27FC236}">
                <a16:creationId xmlns:a16="http://schemas.microsoft.com/office/drawing/2014/main" id="{6A90C83B-4674-4CF1-9CD4-78C3B7CDC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6252" y="386989"/>
            <a:ext cx="2443495" cy="3758334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>
                <a:solidFill>
                  <a:schemeClr val="accent1"/>
                </a:solidFill>
              </a:rPr>
              <a:t>Click to edit Master subtitle style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9" name="Picture Placeholder 17">
            <a:extLst>
              <a:ext uri="{FF2B5EF4-FFF2-40B4-BE49-F238E27FC236}">
                <a16:creationId xmlns:a16="http://schemas.microsoft.com/office/drawing/2014/main" id="{1894E094-44B9-4024-A43A-438DEB225DB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53231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BCFB5F5-AD25-4F9C-8AE7-E0E891F1A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919568B3-FE67-4E6E-BA92-FEF29CBFE1B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144000" y="4532313"/>
            <a:ext cx="3048000" cy="2325687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D87D4A75-1737-4D5B-A386-9FE32DFB5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B52AA41-FD0C-42C6-BD04-9E5B55A48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244D815C-8BF3-4ECF-A945-A2A7C2983A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67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74716EF3-1422-48C0-BC49-14FAC3550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2AAFDE-CB45-46CA-8961-8133FCA5F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07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209C30D-AB58-482B-B553-F71367094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264" y="776941"/>
            <a:ext cx="3209008" cy="5166659"/>
          </a:xfrm>
        </p:spPr>
        <p:txBody>
          <a:bodyPr anchor="b"/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946F5EF-2C45-4A87-A1DD-BD2A6FB91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374904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B1A8891C-A2D4-4238-ABCE-62AB3A9121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76700" y="0"/>
            <a:ext cx="4038600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7B51DFB6-C977-4551-BE38-57688D7FF0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115300" y="0"/>
            <a:ext cx="4076701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DFCFAED4-0A56-424D-BF74-4051B0BDA9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4100" y="3841750"/>
            <a:ext cx="6599238" cy="229608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188F17E-DD3B-4CCC-957F-5A691448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A0235C7-971D-4E52-B991-EFA44A9A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4D815C-8BF3-4ECF-A945-A2A7C2983AF9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367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83698AF-A86A-4D69-8272-76C9C1914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9E2DC86-4009-449C-8F4E-779A8C762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45" y="365124"/>
            <a:ext cx="9523655" cy="1501327"/>
          </a:xfrm>
        </p:spPr>
        <p:txBody>
          <a:bodyPr/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671630E1-6506-4E93-BB6A-0604E0D0493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2286000"/>
            <a:ext cx="5067300" cy="4572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1BAB65B-02AF-4992-85D0-8E98AB1BD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E115BC-4A4C-4385-82D5-106D1FAC3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9887" y="2899186"/>
            <a:ext cx="5610113" cy="3284359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CD3EB2B-80EF-4DC6-B2B6-F4B5684439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DC3E33A-8A0A-4767-A4D9-CD895637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6D940D-6D44-4DF9-9322-B4B11F7EDCD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993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6EB31F-C5DF-49FF-8DEA-86AC0C1860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7086599" cy="4533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CFE912F-46EC-49B0-9C9A-DE9CBDF9F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5" y="753035"/>
            <a:ext cx="5945393" cy="2366683"/>
          </a:xfrm>
        </p:spPr>
        <p:txBody>
          <a:bodyPr>
            <a:normAutofit/>
          </a:bodyPr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sz="6000"/>
              <a:t>Click to edit Master title style</a:t>
            </a:r>
            <a:endParaRPr lang="en-US" sz="60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BF32D81-1E24-45B8-A09D-EEAD404D8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3075868"/>
            <a:ext cx="5945393" cy="110833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F9C7900-0694-4FDF-B29C-24016C0B9C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4533900"/>
            <a:ext cx="7086598" cy="2324100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2F1BABA-5C8C-4693-BD5A-974A17112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D71BA6F2-2182-4910-8DA6-71E5AB27458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086600" y="0"/>
            <a:ext cx="5105400" cy="45339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83DCD7D2-7B94-48E9-9DCA-E72E1BCE437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086598" y="4533900"/>
            <a:ext cx="5105402" cy="23241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4253B29-520A-4014-A821-4F52F57C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6B60DEE-1456-46C0-A3E5-4CAF3E128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722F022-211C-4882-844C-086FEA6806AA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840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4F4DD58-525D-4728-A769-9F38711D5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1F862FE-7A72-432B-9888-FB389D35BD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788" y="875030"/>
            <a:ext cx="2384425" cy="5068570"/>
          </a:xfrm>
        </p:spPr>
        <p:txBody>
          <a:bodyPr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 to add text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256B58A-EC2F-48AB-BF2D-AB678AF0C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27711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33DA1-34CB-434E-99AF-EA31D28A194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302000" y="876300"/>
            <a:ext cx="8607425" cy="474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B48D9BB-04DF-4542-8DF6-C4C7875380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22742E1-6009-4FFB-A391-37B987F5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921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3FEABB-56CC-491D-830B-02C0466DA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F3EF5A-453C-4D68-BA86-2FB1DE61C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787" y="996950"/>
            <a:ext cx="2384425" cy="4946650"/>
          </a:xfrm>
        </p:spPr>
        <p:txBody>
          <a:bodyPr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 to add text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21BA0-41E1-404D-9063-DF281D186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27711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1CEA4-8F84-4893-8A45-28DB0AE2068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2650" y="996950"/>
            <a:ext cx="8367713" cy="45450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99D2EA6-8453-4240-88D1-460E269D88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2DD4984-9B40-488F-B903-2E0419551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75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2">
            <a:extLst>
              <a:ext uri="{FF2B5EF4-FFF2-40B4-BE49-F238E27FC236}">
                <a16:creationId xmlns:a16="http://schemas.microsoft.com/office/drawing/2014/main" id="{AD3C5B21-C400-4C50-8684-59543CDC43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2" y="0"/>
            <a:ext cx="12192000" cy="6858000"/>
          </a:xfr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F81B040C-8943-4433-BFE9-AFB1F7C9E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7636" y="-2"/>
            <a:ext cx="11014364" cy="4100947"/>
          </a:xfrm>
          <a:gradFill>
            <a:gsLst>
              <a:gs pos="77000">
                <a:srgbClr val="000000">
                  <a:alpha val="30000"/>
                </a:srgbClr>
              </a:gs>
              <a:gs pos="38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2000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21594000" scaled="0"/>
          </a:gradFill>
        </p:spPr>
        <p:txBody>
          <a:bodyPr rIns="731520">
            <a:normAutofit/>
          </a:bodyPr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741A6711-44B3-4723-90E5-802B2DBD8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1963" y="4089656"/>
            <a:ext cx="8950035" cy="2796566"/>
          </a:xfrm>
          <a:gradFill>
            <a:gsLst>
              <a:gs pos="77000">
                <a:srgbClr val="000000">
                  <a:alpha val="30000"/>
                </a:srgbClr>
              </a:gs>
              <a:gs pos="33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21594000" scaled="0"/>
          </a:gradFill>
        </p:spPr>
        <p:txBody>
          <a:bodyPr tIns="640080" rIns="731520" anchor="t">
            <a:normAutofit/>
          </a:bodyPr>
          <a:lstStyle>
            <a:lvl1pPr marL="0" indent="0" algn="r">
              <a:buNone/>
              <a:defRPr sz="2800" b="1" baseline="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subtitle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79A2161-66FE-4C11-AD83-5824307CB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91399727-F37D-4748-90E8-B5B6F5312F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20XX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B9DE4FD1-0950-4A6A-8167-F0E9C622D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D6D940D-6D44-4DF9-9322-B4B11F7EDCD0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7047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A42DEE-636F-4A79-B56A-5AF989E1F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75C9195-04C9-4D9A-B613-44A5F5900D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2983" y="194783"/>
            <a:ext cx="9421177" cy="769493"/>
          </a:xfrm>
        </p:spPr>
        <p:txBody>
          <a:bodyPr anchor="ctr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C5A662A-E279-494E-8389-ADC6E870E38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31863" y="1695450"/>
            <a:ext cx="10328275" cy="4314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420B3F9-9DEF-4500-91D7-25F0B5E9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E504E9-EAD2-4BE5-9736-CED43FF245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EB613-AF5E-423F-A78B-94F856BF6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199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F922A0-5527-4314-A2EA-E5CF34EF9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96EC4CB6-956E-48EB-86AC-B40D89D742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0759" y="194783"/>
            <a:ext cx="10022841" cy="760892"/>
          </a:xfrm>
        </p:spPr>
        <p:txBody>
          <a:bodyPr anchor="ctr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3FA4250-BD33-40AE-934A-A473029C5CA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46112" y="1560513"/>
            <a:ext cx="10899776" cy="43418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71E7CA1-3FAA-4961-8BAC-93AB2EF6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0CC547-8B7E-4C4B-9B2A-04BD498A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4245B-9DC4-457D-AB68-8E3BBB85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0906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3E30A8-0D9C-47BB-8249-8A2EEEFC7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365124"/>
            <a:ext cx="10552176" cy="1499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93687-61FE-460F-A66F-4DF17994F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9224" y="1984248"/>
            <a:ext cx="10552176" cy="4197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E1FFB-7673-4E75-9B5C-5572E2B068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13448" y="6355080"/>
            <a:ext cx="4352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4B9AF-F93C-43E8-8E68-3B700825C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168" y="6356350"/>
            <a:ext cx="4837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sz="1050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739F7-0AE5-4677-8957-9961D67C1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5992" y="6356350"/>
            <a:ext cx="6309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0D4885A8-DDA8-4FCF-AB25-DA8F78EC75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84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  <p:sldLayoutId id="2147483685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 spc="-2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 spc="-2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-2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-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fcs.ocs.pssu@alaska.gov" TargetMode="External"/><Relationship Id="rId2" Type="http://schemas.openxmlformats.org/officeDocument/2006/relationships/hyperlink" Target="mailto:fcs.ocs.special.needs.hotline@alaska.gov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linda.clapp-Damerow@alaska.gov" TargetMode="External"/><Relationship Id="rId2" Type="http://schemas.openxmlformats.org/officeDocument/2006/relationships/hyperlink" Target="mailto:diana.mullen@alaska.gov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5">
            <a:extLst>
              <a:ext uri="{FF2B5EF4-FFF2-40B4-BE49-F238E27FC236}">
                <a16:creationId xmlns:a16="http://schemas.microsoft.com/office/drawing/2014/main" id="{36B9F8E7-EAA1-4B1C-BC13-EEB5C78CF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7">
            <a:extLst>
              <a:ext uri="{FF2B5EF4-FFF2-40B4-BE49-F238E27FC236}">
                <a16:creationId xmlns:a16="http://schemas.microsoft.com/office/drawing/2014/main" id="{18A7734B-518B-46E3-AF41-1134F2FF7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67C74F-63C7-7FCA-15E7-BFCB54666968}"/>
              </a:ext>
            </a:extLst>
          </p:cNvPr>
          <p:cNvSpPr txBox="1"/>
          <p:nvPr/>
        </p:nvSpPr>
        <p:spPr>
          <a:xfrm>
            <a:off x="649045" y="365124"/>
            <a:ext cx="9523655" cy="150132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spc="-4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INTRODUCTION TO THE PLACEMENT SEARCH AND SUPPORT UNIT (PSSU)</a:t>
            </a:r>
          </a:p>
        </p:txBody>
      </p:sp>
      <p:pic>
        <p:nvPicPr>
          <p:cNvPr id="9" name="Picture Placeholder 8" descr="A mountain with snow&#10;&#10;Description automatically generated with low confidence">
            <a:extLst>
              <a:ext uri="{FF2B5EF4-FFF2-40B4-BE49-F238E27FC236}">
                <a16:creationId xmlns:a16="http://schemas.microsoft.com/office/drawing/2014/main" id="{F7278ABE-C283-B75F-0866-FF6A21F38F2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16969" r="9327"/>
          <a:stretch/>
        </p:blipFill>
        <p:spPr>
          <a:xfrm>
            <a:off x="1" y="2286000"/>
            <a:ext cx="5067300" cy="4572000"/>
          </a:xfrm>
          <a:prstGeom prst="rect">
            <a:avLst/>
          </a:prstGeom>
        </p:spPr>
      </p:pic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7F2C169-25EA-4609-BC8A-BCA7C433EEE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19887" y="2899186"/>
            <a:ext cx="5610113" cy="328435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-228600"/>
            <a:r>
              <a:rPr lang="en-US" dirty="0"/>
              <a:t>The Office of Children’s Services is continuing to create its Placement Search and Support Unit.</a:t>
            </a:r>
          </a:p>
          <a:p>
            <a:pPr marL="0" indent="-228600"/>
            <a:r>
              <a:rPr lang="en-US" dirty="0"/>
              <a:t>This continues to be a long process with many hold ups stemming from the allocation/re-allocation of positions.  However, </a:t>
            </a:r>
            <a:r>
              <a:rPr lang="en-US"/>
              <a:t>we have many </a:t>
            </a:r>
            <a:r>
              <a:rPr lang="en-US" dirty="0"/>
              <a:t>of the positions filled as of 8/17/23. 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CE93697D-BFA2-4D84-A860-BA62041441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Aft>
                <a:spcPts val="600"/>
              </a:spcAft>
            </a:pPr>
            <a:r>
              <a:rPr lang="en-US" noProof="0"/>
              <a:t>20XX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C19BFBA5-3E41-40F8-9EFB-9DF730F5B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Aft>
                <a:spcPts val="600"/>
              </a:spcAft>
            </a:pPr>
            <a:fld id="{244D815C-8BF3-4ECF-A945-A2A7C2983AF9}" type="slidenum">
              <a:rPr lang="en-US" noProof="0" smtClean="0"/>
              <a:pPr lvl="0">
                <a:spcAft>
                  <a:spcPts val="600"/>
                </a:spcAft>
              </a:pPr>
              <a:t>1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106347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9F2FEA60-F900-4C56-9486-48EA30926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UNIT ORGANIZATION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AB6583FE-B653-4C01-9ADF-EC8514A0B5E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1800" b="0" i="0" u="none" strike="noStrike" baseline="0" dirty="0">
                <a:latin typeface="Avenir Next LT Pro" panose="020B0504020202020204" pitchFamily="34" charset="0"/>
              </a:rPr>
              <a:t>This unit will be managed by Social Services Program Officer, Linda Clapp-Damerow</a:t>
            </a:r>
            <a:r>
              <a:rPr lang="en-US" sz="1800" dirty="0">
                <a:latin typeface="Avenir Next LT Pro" panose="020B0504020202020204" pitchFamily="34" charset="0"/>
              </a:rPr>
              <a:t> and </a:t>
            </a:r>
            <a:r>
              <a:rPr lang="en-US" sz="1800" b="0" i="0" u="none" strike="noStrike" baseline="0" dirty="0">
                <a:latin typeface="Avenir Next LT Pro" panose="020B0504020202020204" pitchFamily="34" charset="0"/>
              </a:rPr>
              <a:t>supervised by Social Services Program Coordinator (SSPC) Diana Mullen who will supervise a team of 6 Social Services </a:t>
            </a:r>
            <a:r>
              <a:rPr lang="en-US" sz="1800" dirty="0">
                <a:latin typeface="Avenir Next LT Pro" panose="020B0504020202020204" pitchFamily="34" charset="0"/>
              </a:rPr>
              <a:t>Associates for the PSSU. </a:t>
            </a:r>
            <a:endParaRPr lang="en-US" sz="1800" b="0" i="0" u="none" strike="noStrike" baseline="0" dirty="0">
              <a:latin typeface="Avenir Next LT Pro" panose="020B0504020202020204" pitchFamily="34" charset="0"/>
            </a:endParaRPr>
          </a:p>
          <a:p>
            <a:r>
              <a:rPr lang="en-US" sz="1800" dirty="0">
                <a:latin typeface="Avenir Next LT Pro" panose="020B0504020202020204" pitchFamily="34" charset="0"/>
              </a:rPr>
              <a:t>SSA team members will be located throughout the state and will provide customer service/support for resource families and conduct placement searches for all regions.  For example, if you are a caregiver who lives in Juneau, and you call or e-mail the PSSU, </a:t>
            </a:r>
            <a:r>
              <a:rPr lang="en-US" sz="1800" i="1" dirty="0">
                <a:latin typeface="Avenir Next LT Pro" panose="020B0504020202020204" pitchFamily="34" charset="0"/>
              </a:rPr>
              <a:t>any </a:t>
            </a:r>
            <a:r>
              <a:rPr lang="en-US" sz="1800" dirty="0">
                <a:latin typeface="Avenir Next LT Pro" panose="020B0504020202020204" pitchFamily="34" charset="0"/>
              </a:rPr>
              <a:t>member of the PSSU team will be able to assist you.   </a:t>
            </a:r>
          </a:p>
          <a:p>
            <a:r>
              <a:rPr lang="en-US" sz="1800" b="0" i="0" u="none" strike="noStrike" baseline="0" dirty="0">
                <a:latin typeface="Avenir Next LT Pro" panose="020B0504020202020204" pitchFamily="34" charset="0"/>
              </a:rPr>
              <a:t>Currently, the plan is to have unit members rotate through an evening (approx. 8:00 pm) shift to assist with on-call placement needs and to </a:t>
            </a:r>
            <a:r>
              <a:rPr lang="en-US" sz="1800" dirty="0">
                <a:latin typeface="Avenir Next LT Pro" panose="020B0504020202020204" pitchFamily="34" charset="0"/>
              </a:rPr>
              <a:t>provide </a:t>
            </a:r>
            <a:r>
              <a:rPr lang="en-US" sz="1800" b="0" i="0" u="none" strike="noStrike" baseline="0" dirty="0">
                <a:latin typeface="Avenir Next LT Pro" panose="020B0504020202020204" pitchFamily="34" charset="0"/>
              </a:rPr>
              <a:t>extended hours of support for </a:t>
            </a:r>
            <a:r>
              <a:rPr lang="en-US" sz="1800" dirty="0">
                <a:latin typeface="Avenir Next LT Pro" panose="020B0504020202020204" pitchFamily="34" charset="0"/>
              </a:rPr>
              <a:t>Resource Families</a:t>
            </a:r>
            <a:r>
              <a:rPr lang="en-US" sz="1800" b="0" i="0" u="none" strike="noStrike" baseline="0" dirty="0">
                <a:latin typeface="Avenir Next LT Pro" panose="020B0504020202020204" pitchFamily="34" charset="0"/>
              </a:rPr>
              <a:t>. 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BDA17F-F303-4811-96C4-AD8A09ABE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5CF6D-DC44-4734-988C-0AAA60D5F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noProof="0" dirty="0"/>
              <a:t>20XX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08B9AF-847F-4250-A53B-82D9036A5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44D815C-8BF3-4ECF-A945-A2A7C2983AF9}" type="slidenum">
              <a:rPr lang="en-US" noProof="0" smtClean="0"/>
              <a:pPr lvl="0"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4753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21C5EA2A-10BF-4B5E-ACC8-8A766A0949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5" y="615821"/>
            <a:ext cx="5945393" cy="894198"/>
          </a:xfrm>
        </p:spPr>
        <p:txBody>
          <a:bodyPr>
            <a:noAutofit/>
          </a:bodyPr>
          <a:lstStyle/>
          <a:p>
            <a:r>
              <a:rPr lang="en-US" sz="6000" dirty="0"/>
              <a:t>Vision</a:t>
            </a:r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id="{AEAC0465-1751-47C8-9200-CF24EEB5E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1635854"/>
            <a:ext cx="5945393" cy="1696614"/>
          </a:xfrm>
        </p:spPr>
        <p:txBody>
          <a:bodyPr>
            <a:normAutofit/>
          </a:bodyPr>
          <a:lstStyle/>
          <a:p>
            <a:r>
              <a:rPr lang="en-US" sz="1800" b="0" i="0" u="none" strike="noStrike" baseline="0" dirty="0">
                <a:latin typeface="Avenir Next LT Pro" panose="020B0504020202020204" pitchFamily="34" charset="0"/>
              </a:rPr>
              <a:t>The Vision for this unit is to streamline the placement search process and provide robust and timely customer service and support for Resource Families. </a:t>
            </a:r>
            <a:endParaRPr lang="en-US" dirty="0">
              <a:latin typeface="Avenir Next LT Pro" panose="020B0504020202020204" pitchFamily="34" charset="0"/>
            </a:endParaRPr>
          </a:p>
        </p:txBody>
      </p:sp>
      <p:pic>
        <p:nvPicPr>
          <p:cNvPr id="26" name="Picture Placeholder 25" descr="A person standing on a rock">
            <a:extLst>
              <a:ext uri="{FF2B5EF4-FFF2-40B4-BE49-F238E27FC236}">
                <a16:creationId xmlns:a16="http://schemas.microsoft.com/office/drawing/2014/main" id="{5A11C124-E818-45E0-9F70-7F0C271DDC71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533900"/>
            <a:ext cx="7086598" cy="2324100"/>
          </a:xfr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932065-5BEE-4D45-A3A1-6F0559B48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PSSU PP for Resource Families</a:t>
            </a:r>
          </a:p>
        </p:txBody>
      </p:sp>
      <p:pic>
        <p:nvPicPr>
          <p:cNvPr id="18" name="Picture Placeholder 17" descr="A picture containing outdoor, person, mountain">
            <a:extLst>
              <a:ext uri="{FF2B5EF4-FFF2-40B4-BE49-F238E27FC236}">
                <a16:creationId xmlns:a16="http://schemas.microsoft.com/office/drawing/2014/main" id="{17AE28DB-6A67-4368-B973-0AF9753460B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86600" y="0"/>
            <a:ext cx="5105400" cy="4533900"/>
          </a:xfrm>
        </p:spPr>
      </p:pic>
      <p:pic>
        <p:nvPicPr>
          <p:cNvPr id="22" name="Picture Placeholder 21" descr="A picture containing nature, outdoor, snow, mountain">
            <a:extLst>
              <a:ext uri="{FF2B5EF4-FFF2-40B4-BE49-F238E27FC236}">
                <a16:creationId xmlns:a16="http://schemas.microsoft.com/office/drawing/2014/main" id="{8A37E149-B64A-42E8-BB3A-1FD622CE5C95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86598" y="4533900"/>
            <a:ext cx="5105402" cy="2324100"/>
          </a:xfr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D2C1D6-521E-4B36-BBF3-F3613BE0A7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Revised 08/17/2023</a:t>
            </a:r>
            <a:r>
              <a:rPr lang="en-US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CC3E1D-B7F8-47F6-A352-B757462BB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lvl="0"/>
            <a:fld id="{2722F022-211C-4882-844C-086FEA6806AA}" type="slidenum">
              <a:rPr lang="en-US" noProof="0" smtClean="0"/>
              <a:pPr lvl="0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6028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5">
            <a:extLst>
              <a:ext uri="{FF2B5EF4-FFF2-40B4-BE49-F238E27FC236}">
                <a16:creationId xmlns:a16="http://schemas.microsoft.com/office/drawing/2014/main" id="{E39055A8-6754-4F27-8010-BF142982DD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67341D0A-0322-470A-BC74-EE9311CEB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C2F39F9-0762-44C7-A5B8-A7081E4CB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7086599" cy="4533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AB4C3"/>
              </a:solidFill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1C5EA2A-10BF-4B5E-ACC8-8A766A0949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20" y="377506"/>
            <a:ext cx="5945393" cy="272161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6000" spc="-40" dirty="0">
                <a:solidFill>
                  <a:srgbClr val="FFFFFF"/>
                </a:solidFill>
              </a:rPr>
              <a:t>Mission</a:t>
            </a:r>
            <a:br>
              <a:rPr lang="en-US" sz="6000" spc="-40" dirty="0">
                <a:solidFill>
                  <a:srgbClr val="FFFFFF"/>
                </a:solidFill>
              </a:rPr>
            </a:br>
            <a:endParaRPr lang="en-US" sz="6000" spc="-40" dirty="0">
              <a:solidFill>
                <a:srgbClr val="FFFFFF"/>
              </a:solidFill>
            </a:endParaRPr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id="{AEAC0465-1751-47C8-9200-CF24EEB5E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168" y="2869035"/>
            <a:ext cx="5945393" cy="889844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1800" dirty="0">
                <a:latin typeface="Avenir Next LT Pro" panose="020B0504020202020204" pitchFamily="34" charset="0"/>
              </a:rPr>
              <a:t>To develop a high-functioning unit whose goals are to: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venir Next LT Pro" panose="020B0504020202020204" pitchFamily="34" charset="0"/>
              </a:rPr>
              <a:t>Find preferential placements.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venir Next LT Pro" panose="020B0504020202020204" pitchFamily="34" charset="0"/>
              </a:rPr>
              <a:t>Increase placement stability by finding placements that are a good fit for children </a:t>
            </a:r>
            <a:r>
              <a:rPr lang="en-US" sz="1800" i="1" dirty="0">
                <a:latin typeface="Avenir Next LT Pro" panose="020B0504020202020204" pitchFamily="34" charset="0"/>
              </a:rPr>
              <a:t>and</a:t>
            </a:r>
            <a:r>
              <a:rPr lang="en-US" sz="1800" dirty="0">
                <a:latin typeface="Avenir Next LT Pro" panose="020B0504020202020204" pitchFamily="34" charset="0"/>
              </a:rPr>
              <a:t> resource families.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venir Next LT Pro" panose="020B0504020202020204" pitchFamily="34" charset="0"/>
              </a:rPr>
              <a:t>Provide robust support and timely responses to caregivers. </a:t>
            </a:r>
          </a:p>
        </p:txBody>
      </p:sp>
      <p:pic>
        <p:nvPicPr>
          <p:cNvPr id="21" name="Picture Placeholder 20" descr="A moose lying in the grass&#10;&#10;Description automatically generated with low confidence">
            <a:extLst>
              <a:ext uri="{FF2B5EF4-FFF2-40B4-BE49-F238E27FC236}">
                <a16:creationId xmlns:a16="http://schemas.microsoft.com/office/drawing/2014/main" id="{7EE3E9C7-6A93-F19D-8778-339FDF6B728A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/>
          <a:srcRect l="24021" r="16861"/>
          <a:stretch/>
        </p:blipFill>
        <p:spPr>
          <a:xfrm>
            <a:off x="7086601" y="10"/>
            <a:ext cx="5105399" cy="453389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932065-5BEE-4D45-A3A1-6F0559B48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Aft>
                <a:spcPts val="600"/>
              </a:spcAft>
            </a:pPr>
            <a:r>
              <a:rPr lang="en-US" kern="1200" noProof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D2C1D6-521E-4B36-BBF3-F3613BE0A7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CC3E1D-B7F8-47F6-A352-B757462BB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Aft>
                <a:spcPts val="600"/>
              </a:spcAft>
            </a:pPr>
            <a:fld id="{2722F022-211C-4882-844C-086FEA6806AA}" type="slidenum">
              <a:rPr lang="en-US" noProof="0" smtClean="0">
                <a:solidFill>
                  <a:srgbClr val="FFFFFF"/>
                </a:solidFill>
              </a:rPr>
              <a:pPr lvl="0">
                <a:spcAft>
                  <a:spcPts val="600"/>
                </a:spcAft>
              </a:pPr>
              <a:t>4</a:t>
            </a:fld>
            <a:endParaRPr lang="en-US" noProof="0">
              <a:solidFill>
                <a:srgbClr val="FFFFFF"/>
              </a:solidFill>
            </a:endParaRPr>
          </a:p>
        </p:txBody>
      </p:sp>
      <p:pic>
        <p:nvPicPr>
          <p:cNvPr id="29" name="Picture Placeholder 28" descr="A person holding a bunch of blueberries&#10;&#10;Description automatically generated with low confidence">
            <a:extLst>
              <a:ext uri="{FF2B5EF4-FFF2-40B4-BE49-F238E27FC236}">
                <a16:creationId xmlns:a16="http://schemas.microsoft.com/office/drawing/2014/main" id="{71D17366-7D37-B5BB-E91A-687BC68A0D63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4"/>
          <a:srcRect t="20031" b="20031"/>
          <a:stretch>
            <a:fillRect/>
          </a:stretch>
        </p:blipFill>
        <p:spPr>
          <a:xfrm>
            <a:off x="7086598" y="4533900"/>
            <a:ext cx="5105402" cy="3486150"/>
          </a:xfrm>
        </p:spPr>
      </p:pic>
      <p:pic>
        <p:nvPicPr>
          <p:cNvPr id="36" name="Picture Placeholder 35" descr="A group of bears in a river&#10;&#10;Description automatically generated with medium confidence">
            <a:extLst>
              <a:ext uri="{FF2B5EF4-FFF2-40B4-BE49-F238E27FC236}">
                <a16:creationId xmlns:a16="http://schemas.microsoft.com/office/drawing/2014/main" id="{2FDBD8D2-C6F1-E890-F016-553B3FBB19E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5"/>
          <a:srcRect t="17201" b="17201"/>
          <a:stretch>
            <a:fillRect/>
          </a:stretch>
        </p:blipFill>
        <p:spPr>
          <a:xfrm>
            <a:off x="0" y="4533900"/>
            <a:ext cx="7083425" cy="3486150"/>
          </a:xfrm>
        </p:spPr>
      </p:pic>
    </p:spTree>
    <p:extLst>
      <p:ext uri="{BB962C8B-B14F-4D97-AF65-F5344CB8AC3E}">
        <p14:creationId xmlns:p14="http://schemas.microsoft.com/office/powerpoint/2010/main" val="3195796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8D150CF-F888-48EA-89E8-311ED5E91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0745" y="132249"/>
            <a:ext cx="6815446" cy="145327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How will this unit support Resource Family’s? </a:t>
            </a:r>
            <a:endParaRPr lang="en-US" sz="6600" dirty="0"/>
          </a:p>
        </p:txBody>
      </p:sp>
      <p:pic>
        <p:nvPicPr>
          <p:cNvPr id="5" name="Picture Placeholder 4" descr="A picture containing mountain, sky, outdoor, nature, sunrise ">
            <a:extLst>
              <a:ext uri="{FF2B5EF4-FFF2-40B4-BE49-F238E27FC236}">
                <a16:creationId xmlns:a16="http://schemas.microsoft.com/office/drawing/2014/main" id="{A33E67C0-6C95-48DB-97CC-8CE8D36C05F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13533" y="0"/>
            <a:ext cx="4082983" cy="6858000"/>
          </a:xfrm>
        </p:spPr>
      </p:pic>
      <p:sp>
        <p:nvSpPr>
          <p:cNvPr id="4" name="Subtitle 3">
            <a:extLst>
              <a:ext uri="{FF2B5EF4-FFF2-40B4-BE49-F238E27FC236}">
                <a16:creationId xmlns:a16="http://schemas.microsoft.com/office/drawing/2014/main" id="{12503874-F517-4276-B693-886147808B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149" y="1166070"/>
            <a:ext cx="7941282" cy="5374689"/>
          </a:xfrm>
        </p:spPr>
        <p:txBody>
          <a:bodyPr>
            <a:normAutofit fontScale="4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Timely responses to phone calls and e-mails.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Provision of documents, forms and other paperwork.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Answering a variety of questions. If we don’t have the answer, we will find it. If it’s a question we can’t answer we will  facilitate contact with the person who can provide an answer.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Linking Resource Families with service providers and community resources who can assist them in meeting the needs of children in their care.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Facilitating the processing of requests for commodities by having this unit cross-train with the Special Needs Hotline team.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Assisting Resource Families in addressing concerns surrounding foster care payments by brokering conversations with OCS’s Provider Payments Unit.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Streamlining communication about placement of children to eliminate multiple phone calls to the same providers on the same day asking if they can take placement of a child when they have already said they are unable to.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Providing as much information as possible to help Resource Families determine if they can meet the needs of a child and if that child would be a good “fit” with their family.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Conducting Augmented Rate assessments.</a:t>
            </a:r>
          </a:p>
          <a:p>
            <a:endParaRPr lang="en-US" dirty="0"/>
          </a:p>
          <a:p>
            <a:r>
              <a:rPr lang="en-US" dirty="0"/>
              <a:t>This is a preliminary list of some ways this unit will support Resource Families and this list will evolve over time. </a:t>
            </a:r>
          </a:p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20718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2499B-C124-7F76-5DD5-45EC10F4A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FAQ’s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E84DF-5FDA-FF3D-7C03-0558CC46EEA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/>
              <a:t>Q: Is this the unit I should call if I want a child removed from my home?  </a:t>
            </a:r>
          </a:p>
          <a:p>
            <a:pPr marL="0" indent="0">
              <a:buNone/>
            </a:pPr>
            <a:r>
              <a:rPr lang="en-US" dirty="0"/>
              <a:t>A: No- you will need to contact the primary PSS. If it’s after hours, you will need to call OCS’ Intake Department. </a:t>
            </a:r>
          </a:p>
          <a:p>
            <a:pPr marL="0" indent="0">
              <a:buNone/>
            </a:pPr>
            <a:r>
              <a:rPr lang="en-US" b="1" dirty="0"/>
              <a:t>Q: Will members of this unit transport children to/from placement, visits, appointments, etc.? </a:t>
            </a:r>
          </a:p>
          <a:p>
            <a:pPr marL="0" indent="0">
              <a:buNone/>
            </a:pPr>
            <a:r>
              <a:rPr lang="en-US" dirty="0"/>
              <a:t>A: No, this unit does not transport. </a:t>
            </a:r>
          </a:p>
          <a:p>
            <a:pPr marL="0" indent="0">
              <a:buNone/>
            </a:pPr>
            <a:r>
              <a:rPr lang="en-US" b="1" dirty="0"/>
              <a:t>Q:</a:t>
            </a:r>
            <a:r>
              <a:rPr lang="en-US" b="1" u="sng" dirty="0"/>
              <a:t> </a:t>
            </a:r>
            <a:r>
              <a:rPr lang="en-US" b="1" dirty="0"/>
              <a:t>Is this the unit I call if a child in my care needs clothing or other items? </a:t>
            </a:r>
          </a:p>
          <a:p>
            <a:pPr marL="0" indent="0">
              <a:buNone/>
            </a:pPr>
            <a:r>
              <a:rPr lang="en-US" dirty="0"/>
              <a:t>A: Both the PSSU and the Special Needs Hotline are managed and supervised by Linda Clapp-Damerow and Diana  Mullen.  Both units will be cross-trained on each other’s job duties. As such, these two units will work together to assist you in obtaining qualifying commodities for children in your care. 	</a:t>
            </a:r>
          </a:p>
          <a:p>
            <a:pPr marL="0" indent="0">
              <a:buNone/>
            </a:pPr>
            <a:r>
              <a:rPr lang="en-US" b="1" dirty="0"/>
              <a:t>Q: If I call the Special Needs Hotline and leave a message but they don’t call me back should I then call the PSSU? </a:t>
            </a:r>
          </a:p>
          <a:p>
            <a:pPr marL="0" indent="0">
              <a:buNone/>
            </a:pPr>
            <a:r>
              <a:rPr lang="en-US" dirty="0"/>
              <a:t>A: No, please don’t do this.  If you’ve left a message for the Special Needs Hotline and haven’t had a phone call back OR an e-mail from them w/in 72 working hours please e-mail them at </a:t>
            </a:r>
            <a:r>
              <a:rPr lang="en-US" dirty="0">
                <a:hlinkClick r:id="rId2"/>
              </a:rPr>
              <a:t>fcs.ocs.special.needs.hotline@alaska.gov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b="1" dirty="0"/>
              <a:t>Q: How will I contact the PSSU?  </a:t>
            </a:r>
          </a:p>
          <a:p>
            <a:pPr marL="0" indent="0">
              <a:buNone/>
            </a:pPr>
            <a:r>
              <a:rPr lang="en-US" dirty="0"/>
              <a:t>By </a:t>
            </a:r>
            <a:r>
              <a:rPr lang="en-US"/>
              <a:t>e-mail: </a:t>
            </a:r>
            <a:r>
              <a:rPr lang="en-US" dirty="0">
                <a:hlinkClick r:id="rId3"/>
              </a:rPr>
              <a:t>fcs.ocs.pssu@alaska.gov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By phone: 1-855-603-8637</a:t>
            </a:r>
          </a:p>
          <a:p>
            <a:pPr marL="0" indent="0">
              <a:buNone/>
            </a:pP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 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45E73-BE9A-1048-06F0-A5A1EB33A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PSSU PP for Resource Families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9B7B5A-0345-1C26-6F50-47DADCDE2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Revised 8/17/23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F8CB9-40A2-727A-DE89-FD11896E9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6976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EAB22036-3C95-47CA-8E92-698403EF94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963C5B-C292-4B20-9EC4-89C35372D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9A92E93D-8BFB-4A21-A47E-78B6DCA21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141842"/>
            <a:ext cx="10712377" cy="8721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>
                <a:solidFill>
                  <a:srgbClr val="FFFFFF"/>
                </a:solidFill>
              </a:rPr>
              <a:t>Questions/Ideas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69C1BDB-253B-4642-94A7-F84048E56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844937"/>
            <a:ext cx="5855458" cy="4332026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What questions or ideas do you have? </a:t>
            </a:r>
          </a:p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If you come up with any questions or ideas after this meeting, please e-mail Diana Mullen at </a:t>
            </a:r>
            <a:r>
              <a:rPr lang="en-US" sz="3200" dirty="0">
                <a:hlinkClick r:id="rId2"/>
              </a:rPr>
              <a:t>diana.mullen@alaska.gov</a:t>
            </a:r>
            <a:r>
              <a:rPr lang="en-US" sz="3200" dirty="0"/>
              <a:t> with a cc to Linda Clapp-Damerow at  </a:t>
            </a:r>
            <a:r>
              <a:rPr lang="en-US" sz="3200" dirty="0">
                <a:hlinkClick r:id="rId3"/>
              </a:rPr>
              <a:t>linda.clapp-Damerow@alaska.gov</a:t>
            </a:r>
            <a:endParaRPr lang="en-US" sz="3200" dirty="0"/>
          </a:p>
        </p:txBody>
      </p:sp>
      <p:pic>
        <p:nvPicPr>
          <p:cNvPr id="31" name="Picture Placeholder 30" descr="A group of polar bears in the snow&#10;&#10;Description automatically generated">
            <a:extLst>
              <a:ext uri="{FF2B5EF4-FFF2-40B4-BE49-F238E27FC236}">
                <a16:creationId xmlns:a16="http://schemas.microsoft.com/office/drawing/2014/main" id="{4488FF92-6135-5BEE-A683-DF0083A136F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/>
          <a:srcRect l="1253" r="4591" b="2"/>
          <a:stretch/>
        </p:blipFill>
        <p:spPr>
          <a:xfrm>
            <a:off x="7086601" y="1150467"/>
            <a:ext cx="5105400" cy="5707533"/>
          </a:xfrm>
          <a:prstGeom prst="rect">
            <a:avLst/>
          </a:prstGeom>
        </p:spPr>
      </p:pic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1AEB8108-A042-4614-9BE5-EA75E8653D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5958" y="6356350"/>
            <a:ext cx="38754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Aft>
                <a:spcPts val="600"/>
              </a:spcAft>
            </a:pPr>
            <a:r>
              <a:rPr lang="en-US" noProof="0">
                <a:solidFill>
                  <a:srgbClr val="FFFFFF"/>
                </a:solidFill>
              </a:rPr>
              <a:t>20XX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3F88522D-FC32-4BD0-B916-ED439025B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Aft>
                <a:spcPts val="600"/>
              </a:spcAft>
            </a:pPr>
            <a:fld id="{D39F39FF-F5CB-4ACA-9B46-4CCF89ECA75F}" type="slidenum">
              <a:rPr lang="en-US" noProof="0">
                <a:solidFill>
                  <a:srgbClr val="FFFFFF"/>
                </a:solidFill>
              </a:rPr>
              <a:pPr lvl="0">
                <a:spcAft>
                  <a:spcPts val="600"/>
                </a:spcAft>
              </a:pPr>
              <a:t>7</a:t>
            </a:fld>
            <a:endParaRPr lang="en-US" noProof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808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>
            <a:extLst>
              <a:ext uri="{FF2B5EF4-FFF2-40B4-BE49-F238E27FC236}">
                <a16:creationId xmlns:a16="http://schemas.microsoft.com/office/drawing/2014/main" id="{E39055A8-6754-4F27-8010-BF142982DD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CE909B5D-B85A-4123-A117-768D8742A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27398DF-A99A-4D77-BB29-96350155B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1153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AB4C3"/>
              </a:solidFill>
            </a:endParaRPr>
          </a:p>
        </p:txBody>
      </p:sp>
      <p:sp>
        <p:nvSpPr>
          <p:cNvPr id="32" name="Title 31">
            <a:extLst>
              <a:ext uri="{FF2B5EF4-FFF2-40B4-BE49-F238E27FC236}">
                <a16:creationId xmlns:a16="http://schemas.microsoft.com/office/drawing/2014/main" id="{30761B21-88ED-449E-B2B9-3FC40844C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01" y="753035"/>
            <a:ext cx="7003676" cy="398281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6800">
                <a:solidFill>
                  <a:srgbClr val="FFFFFF"/>
                </a:solidFill>
              </a:rPr>
              <a:t>Thank you all for caring for Alaska’s children! 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BAEA19-91BF-48E8-A1D4-8FB745EA44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Aft>
                <a:spcPts val="600"/>
              </a:spcAft>
            </a:pPr>
            <a:r>
              <a:rPr lang="en-US" noProof="0">
                <a:solidFill>
                  <a:srgbClr val="FFFFFF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87279-B48F-43C3-91FA-09BD7EA33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Aft>
                <a:spcPts val="600"/>
              </a:spcAft>
            </a:pPr>
            <a:fld id="{D39F39FF-F5CB-4ACA-9B46-4CCF89ECA75F}" type="slidenum">
              <a:rPr lang="en-US" noProof="0" smtClean="0">
                <a:solidFill>
                  <a:srgbClr val="FFFFFF"/>
                </a:solidFill>
              </a:rPr>
              <a:pPr lvl="0">
                <a:spcAft>
                  <a:spcPts val="600"/>
                </a:spcAft>
              </a:pPr>
              <a:t>8</a:t>
            </a:fld>
            <a:endParaRPr lang="en-US" noProof="0">
              <a:solidFill>
                <a:srgbClr val="FFFFFF"/>
              </a:solidFill>
            </a:endParaRPr>
          </a:p>
        </p:txBody>
      </p:sp>
      <p:pic>
        <p:nvPicPr>
          <p:cNvPr id="36" name="Picture Placeholder 35" descr="A whale jumping out of the water&#10;&#10;Description automatically generated">
            <a:extLst>
              <a:ext uri="{FF2B5EF4-FFF2-40B4-BE49-F238E27FC236}">
                <a16:creationId xmlns:a16="http://schemas.microsoft.com/office/drawing/2014/main" id="{A70F2978-A0E1-AFC5-8938-E4817E7AB5B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rcRect l="15923" r="15923"/>
          <a:stretch>
            <a:fillRect/>
          </a:stretch>
        </p:blipFill>
        <p:spPr>
          <a:xfrm>
            <a:off x="6375400" y="0"/>
            <a:ext cx="5816600" cy="6858000"/>
          </a:xfrm>
        </p:spPr>
      </p:pic>
    </p:spTree>
    <p:extLst>
      <p:ext uri="{BB962C8B-B14F-4D97-AF65-F5344CB8AC3E}">
        <p14:creationId xmlns:p14="http://schemas.microsoft.com/office/powerpoint/2010/main" val="767611276"/>
      </p:ext>
    </p:extLst>
  </p:cSld>
  <p:clrMapOvr>
    <a:masterClrMapping/>
  </p:clrMapOvr>
</p:sld>
</file>

<file path=ppt/theme/theme1.xml><?xml version="1.0" encoding="utf-8"?>
<a:theme xmlns:a="http://schemas.openxmlformats.org/drawingml/2006/main" name="ColorBlockVTI">
  <a:themeElements>
    <a:clrScheme name="ColorBlock Color Scheme">
      <a:dk1>
        <a:sysClr val="windowText" lastClr="000000"/>
      </a:dk1>
      <a:lt1>
        <a:sysClr val="window" lastClr="FFFFFF"/>
      </a:lt1>
      <a:dk2>
        <a:srgbClr val="002044"/>
      </a:dk2>
      <a:lt2>
        <a:srgbClr val="F5F0F3"/>
      </a:lt2>
      <a:accent1>
        <a:srgbClr val="4A41C5"/>
      </a:accent1>
      <a:accent2>
        <a:srgbClr val="37997B"/>
      </a:accent2>
      <a:accent3>
        <a:srgbClr val="17B4DF"/>
      </a:accent3>
      <a:accent4>
        <a:srgbClr val="E69500"/>
      </a:accent4>
      <a:accent5>
        <a:srgbClr val="276D77"/>
      </a:accent5>
      <a:accent6>
        <a:srgbClr val="386ECE"/>
      </a:accent6>
      <a:hlink>
        <a:srgbClr val="AF1DAF"/>
      </a:hlink>
      <a:folHlink>
        <a:srgbClr val="FE5C68"/>
      </a:folHlink>
    </a:clrScheme>
    <a:fontScheme name="Custom 1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BlockVTI" id="{733CB85B-8F47-42FB-9326-9FF507018D27}" vid="{069BD9C2-DF61-4F2B-A577-A59C7FC2FF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757C30-AE9A-4680-90EB-19D282EC2B7C}">
  <ds:schemaRefs>
    <ds:schemaRef ds:uri="http://purl.org/dc/dcmitype/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230e9df3-be65-4c73-a93b-d1236ebd677e"/>
    <ds:schemaRef ds:uri="16c05727-aa75-4e4a-9b5f-8a80a1165891"/>
    <ds:schemaRef ds:uri="71af3243-3dd4-4a8d-8c0d-dd76da1f02a5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A5CCB28C-7D26-4A36-9CFC-D739C28F3D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F0BF08-C674-44E3-8BFC-85BC65E095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Color block design</Template>
  <TotalTime>774</TotalTime>
  <Words>845</Words>
  <Application>Microsoft Office PowerPoint</Application>
  <PresentationFormat>Widescreen</PresentationFormat>
  <Paragraphs>66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Avenir Next LT Pro</vt:lpstr>
      <vt:lpstr>Calibri</vt:lpstr>
      <vt:lpstr>ColorBlockVTI</vt:lpstr>
      <vt:lpstr>PowerPoint Presentation</vt:lpstr>
      <vt:lpstr>UNIT ORGANIZATION</vt:lpstr>
      <vt:lpstr>Vision</vt:lpstr>
      <vt:lpstr>Mission </vt:lpstr>
      <vt:lpstr>How will this unit support Resource Family’s? </vt:lpstr>
      <vt:lpstr>FAQ’s </vt:lpstr>
      <vt:lpstr>Questions/Ideas</vt:lpstr>
      <vt:lpstr>Thank you all for caring for Alaska’s children!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Clapp-Damerow, Linda E (FCS)</dc:creator>
  <cp:lastModifiedBy>Clapp-Damerow, Linda E (FCS)</cp:lastModifiedBy>
  <cp:revision>16</cp:revision>
  <dcterms:created xsi:type="dcterms:W3CDTF">2022-08-02T20:01:33Z</dcterms:created>
  <dcterms:modified xsi:type="dcterms:W3CDTF">2023-09-20T20:52:49Z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