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367" autoAdjust="0"/>
  </p:normalViewPr>
  <p:slideViewPr>
    <p:cSldViewPr snapToGrid="0">
      <p:cViewPr varScale="1">
        <p:scale>
          <a:sx n="88" d="100"/>
          <a:sy n="88" d="100"/>
        </p:scale>
        <p:origin x="1470" y="84"/>
      </p:cViewPr>
      <p:guideLst/>
    </p:cSldViewPr>
  </p:slideViewPr>
  <p:outlineViewPr>
    <p:cViewPr>
      <p:scale>
        <a:sx n="33" d="100"/>
        <a:sy n="33" d="100"/>
      </p:scale>
      <p:origin x="0" y="-56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6AF9C-8788-4114-8746-9D87D5E16060}"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FBD62-A321-424F-8317-DDF717C97817}" type="slidenum">
              <a:rPr lang="en-US" smtClean="0"/>
              <a:t>‹#›</a:t>
            </a:fld>
            <a:endParaRPr lang="en-US"/>
          </a:p>
        </p:txBody>
      </p:sp>
    </p:spTree>
    <p:extLst>
      <p:ext uri="{BB962C8B-B14F-4D97-AF65-F5344CB8AC3E}">
        <p14:creationId xmlns:p14="http://schemas.microsoft.com/office/powerpoint/2010/main" val="230642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1DC48-29D5-48C0-AACB-3719E81D7ECE}" type="slidenum">
              <a:rPr lang="en-US" smtClean="0"/>
              <a:t>1</a:t>
            </a:fld>
            <a:endParaRPr lang="en-US"/>
          </a:p>
        </p:txBody>
      </p:sp>
    </p:spTree>
    <p:extLst>
      <p:ext uri="{BB962C8B-B14F-4D97-AF65-F5344CB8AC3E}">
        <p14:creationId xmlns:p14="http://schemas.microsoft.com/office/powerpoint/2010/main" val="405748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Checklists</a:t>
            </a:r>
            <a:r>
              <a:rPr lang="en-US" baseline="0" dirty="0"/>
              <a:t> also allow adolescents, parents and caregivers to share information with multiple providers in different settings. Skills being learnt in the medical setting can be shared at school and can help ensure medical needs are attended to during the school day.</a:t>
            </a:r>
            <a:endParaRPr lang="en-US" dirty="0"/>
          </a:p>
        </p:txBody>
      </p:sp>
      <p:sp>
        <p:nvSpPr>
          <p:cNvPr id="4" name="Slide Number Placeholder 3"/>
          <p:cNvSpPr>
            <a:spLocks noGrp="1"/>
          </p:cNvSpPr>
          <p:nvPr>
            <p:ph type="sldNum" sz="quarter" idx="10"/>
          </p:nvPr>
        </p:nvSpPr>
        <p:spPr/>
        <p:txBody>
          <a:bodyPr/>
          <a:lstStyle/>
          <a:p>
            <a:fld id="{977C6113-B4BC-4A3A-97E1-7AADC4DB574A}" type="slidenum">
              <a:rPr lang="en-US" smtClean="0"/>
              <a:t>14</a:t>
            </a:fld>
            <a:endParaRPr lang="en-US"/>
          </a:p>
        </p:txBody>
      </p:sp>
    </p:spTree>
    <p:extLst>
      <p:ext uri="{BB962C8B-B14F-4D97-AF65-F5344CB8AC3E}">
        <p14:creationId xmlns:p14="http://schemas.microsoft.com/office/powerpoint/2010/main" val="252952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Care Agreements and Shared</a:t>
            </a:r>
            <a:r>
              <a:rPr lang="en-US" baseline="0" dirty="0">
                <a:solidFill>
                  <a:schemeClr val="bg1"/>
                </a:solidFill>
                <a:latin typeface="Arial" panose="020B0604020202020204" pitchFamily="34" charset="0"/>
                <a:cs typeface="Arial" panose="020B0604020202020204" pitchFamily="34" charset="0"/>
              </a:rPr>
              <a:t> Responsibility Charts help e</a:t>
            </a:r>
            <a:r>
              <a:rPr lang="en-US" dirty="0">
                <a:solidFill>
                  <a:schemeClr val="bg1"/>
                </a:solidFill>
                <a:latin typeface="Arial" panose="020B0604020202020204" pitchFamily="34" charset="0"/>
                <a:cs typeface="Arial" panose="020B0604020202020204" pitchFamily="34" charset="0"/>
              </a:rPr>
              <a:t>ncourage adolescents to participate</a:t>
            </a:r>
            <a:r>
              <a:rPr lang="en-US" baseline="0" dirty="0">
                <a:solidFill>
                  <a:schemeClr val="bg1"/>
                </a:solidFill>
                <a:latin typeface="Arial" panose="020B0604020202020204" pitchFamily="34" charset="0"/>
                <a:cs typeface="Arial" panose="020B0604020202020204" pitchFamily="34" charset="0"/>
              </a:rPr>
              <a:t> in </a:t>
            </a:r>
            <a:r>
              <a:rPr lang="en-US" dirty="0">
                <a:solidFill>
                  <a:schemeClr val="bg1"/>
                </a:solidFill>
                <a:latin typeface="Arial" panose="020B0604020202020204" pitchFamily="34" charset="0"/>
                <a:cs typeface="Arial" panose="020B0604020202020204" pitchFamily="34" charset="0"/>
              </a:rPr>
              <a:t>decision-making and can help adolescents learn how to take responsibility within a supportive environment, where even if mistakes are made, the support of caregivers can help adolescents learn from mistakes. </a:t>
            </a:r>
          </a:p>
          <a:p>
            <a:endParaRPr lang="en-US" dirty="0"/>
          </a:p>
        </p:txBody>
      </p:sp>
      <p:sp>
        <p:nvSpPr>
          <p:cNvPr id="4" name="Slide Number Placeholder 3"/>
          <p:cNvSpPr>
            <a:spLocks noGrp="1"/>
          </p:cNvSpPr>
          <p:nvPr>
            <p:ph type="sldNum" sz="quarter" idx="10"/>
          </p:nvPr>
        </p:nvSpPr>
        <p:spPr/>
        <p:txBody>
          <a:bodyPr/>
          <a:lstStyle/>
          <a:p>
            <a:fld id="{977C6113-B4BC-4A3A-97E1-7AADC4DB574A}" type="slidenum">
              <a:rPr lang="en-US" smtClean="0"/>
              <a:t>15</a:t>
            </a:fld>
            <a:endParaRPr lang="en-US"/>
          </a:p>
        </p:txBody>
      </p:sp>
    </p:spTree>
    <p:extLst>
      <p:ext uri="{BB962C8B-B14F-4D97-AF65-F5344CB8AC3E}">
        <p14:creationId xmlns:p14="http://schemas.microsoft.com/office/powerpoint/2010/main" val="1976884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t>Summarise</a:t>
            </a:r>
            <a:r>
              <a:rPr lang="en-US" b="0" dirty="0"/>
              <a:t> the presentation.</a:t>
            </a:r>
          </a:p>
          <a:p>
            <a:endParaRPr lang="en-US" b="1" dirty="0"/>
          </a:p>
          <a:p>
            <a:r>
              <a:rPr lang="en-US" b="1" dirty="0"/>
              <a:t>HANDOUTS:</a:t>
            </a:r>
            <a:r>
              <a:rPr lang="en-US" b="1" baseline="0" dirty="0"/>
              <a:t> </a:t>
            </a:r>
            <a:endParaRPr lang="en-US" b="0" baseline="0" dirty="0"/>
          </a:p>
          <a:p>
            <a:endParaRPr lang="en-US" b="0" baseline="0" dirty="0"/>
          </a:p>
          <a:p>
            <a:r>
              <a:rPr lang="en-US" b="0" baseline="0" dirty="0"/>
              <a:t>Care Plan and Emergency Contact Information – discuss completing with a parent/ caregiver and also discussing at the next appointment with pediatrician/ primary care provider.</a:t>
            </a:r>
          </a:p>
          <a:p>
            <a:r>
              <a:rPr lang="en-US" b="0" baseline="0" dirty="0"/>
              <a:t>Transition Readiness sheets for Young Adult and Parents – have young adult and parent discuss and think about completing to assess where they both are with the young adult learning health care management skills. </a:t>
            </a:r>
          </a:p>
          <a:p>
            <a:r>
              <a:rPr lang="en-US" b="0" baseline="0" dirty="0"/>
              <a:t>Health Insurance sheet – discuss the homework assignment.</a:t>
            </a:r>
          </a:p>
          <a:p>
            <a:endParaRPr lang="en-US" b="0" baseline="0" dirty="0"/>
          </a:p>
          <a:p>
            <a:r>
              <a:rPr lang="en-US" b="0" baseline="0" dirty="0"/>
              <a:t>Both the transition readiness sheets and health insurance questions will be discussed in a couple of days.</a:t>
            </a:r>
            <a:endParaRPr lang="en-US" b="1" dirty="0"/>
          </a:p>
        </p:txBody>
      </p:sp>
      <p:sp>
        <p:nvSpPr>
          <p:cNvPr id="4" name="Slide Number Placeholder 3"/>
          <p:cNvSpPr>
            <a:spLocks noGrp="1"/>
          </p:cNvSpPr>
          <p:nvPr>
            <p:ph type="sldNum" sz="quarter" idx="10"/>
          </p:nvPr>
        </p:nvSpPr>
        <p:spPr/>
        <p:txBody>
          <a:bodyPr/>
          <a:lstStyle/>
          <a:p>
            <a:fld id="{F13EDA3C-7CFF-4DB1-A5E9-D8B83D4A7F68}" type="slidenum">
              <a:rPr lang="en-US" smtClean="0"/>
              <a:t>18</a:t>
            </a:fld>
            <a:endParaRPr lang="en-US"/>
          </a:p>
        </p:txBody>
      </p:sp>
    </p:spTree>
    <p:extLst>
      <p:ext uri="{BB962C8B-B14F-4D97-AF65-F5344CB8AC3E}">
        <p14:creationId xmlns:p14="http://schemas.microsoft.com/office/powerpoint/2010/main" val="293775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 toddlers how to feed and dress themselves, to walk and talk.</a:t>
            </a:r>
          </a:p>
          <a:p>
            <a:endParaRPr lang="en-US" dirty="0"/>
          </a:p>
          <a:p>
            <a:r>
              <a:rPr lang="en-US" dirty="0"/>
              <a:t>School age children learn how to read, social skills, and play with others. </a:t>
            </a:r>
          </a:p>
          <a:p>
            <a:endParaRPr lang="en-US" dirty="0"/>
          </a:p>
          <a:p>
            <a:r>
              <a:rPr lang="en-US" dirty="0"/>
              <a:t>For most adolescents when we talk about transition we often focus on school and work and maybe transportation because being able to get to the places you want to get to is also important. </a:t>
            </a:r>
          </a:p>
          <a:p>
            <a:endParaRPr lang="en-US" dirty="0"/>
          </a:p>
          <a:p>
            <a:r>
              <a:rPr lang="en-US" dirty="0"/>
              <a:t>Time</a:t>
            </a:r>
            <a:r>
              <a:rPr lang="en-US" baseline="0" dirty="0"/>
              <a:t> to b</a:t>
            </a:r>
            <a:r>
              <a:rPr lang="en-US" dirty="0"/>
              <a:t>uild on skills learnt earlier in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Prepare for</a:t>
            </a:r>
            <a:r>
              <a:rPr lang="en-US" sz="1200" baseline="0" dirty="0">
                <a:latin typeface="Arial" panose="020B0604020202020204" pitchFamily="34" charset="0"/>
                <a:cs typeface="Arial" panose="020B0604020202020204" pitchFamily="34" charset="0"/>
              </a:rPr>
              <a:t> moving from Pediatric to Adult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Develop Skills and Knowledge to Manage Adult Healthcare needs as an adult. </a:t>
            </a:r>
          </a:p>
          <a:p>
            <a:endParaRPr lang="en-US" dirty="0"/>
          </a:p>
        </p:txBody>
      </p:sp>
      <p:sp>
        <p:nvSpPr>
          <p:cNvPr id="4" name="Slide Number Placeholder 3"/>
          <p:cNvSpPr>
            <a:spLocks noGrp="1"/>
          </p:cNvSpPr>
          <p:nvPr>
            <p:ph type="sldNum" sz="quarter" idx="10"/>
          </p:nvPr>
        </p:nvSpPr>
        <p:spPr/>
        <p:txBody>
          <a:bodyPr/>
          <a:lstStyle/>
          <a:p>
            <a:fld id="{977C6113-B4BC-4A3A-97E1-7AADC4DB574A}" type="slidenum">
              <a:rPr lang="en-US" smtClean="0"/>
              <a:t>2</a:t>
            </a:fld>
            <a:endParaRPr lang="en-US"/>
          </a:p>
        </p:txBody>
      </p:sp>
    </p:spTree>
    <p:extLst>
      <p:ext uri="{BB962C8B-B14F-4D97-AF65-F5344CB8AC3E}">
        <p14:creationId xmlns:p14="http://schemas.microsoft.com/office/powerpoint/2010/main" val="88348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Need practice making decisions,</a:t>
            </a:r>
            <a:r>
              <a:rPr lang="en-US" baseline="0" dirty="0"/>
              <a:t> in order to learn the skill of how to make good decisions.</a:t>
            </a:r>
            <a:endParaRPr lang="en-US" dirty="0"/>
          </a:p>
        </p:txBody>
      </p:sp>
      <p:sp>
        <p:nvSpPr>
          <p:cNvPr id="4" name="Slide Number Placeholder 3"/>
          <p:cNvSpPr>
            <a:spLocks noGrp="1"/>
          </p:cNvSpPr>
          <p:nvPr>
            <p:ph type="sldNum" sz="quarter" idx="10"/>
          </p:nvPr>
        </p:nvSpPr>
        <p:spPr/>
        <p:txBody>
          <a:bodyPr/>
          <a:lstStyle/>
          <a:p>
            <a:fld id="{977C6113-B4BC-4A3A-97E1-7AADC4DB574A}" type="slidenum">
              <a:rPr lang="en-US" smtClean="0"/>
              <a:t>3</a:t>
            </a:fld>
            <a:endParaRPr lang="en-US"/>
          </a:p>
        </p:txBody>
      </p:sp>
    </p:spTree>
    <p:extLst>
      <p:ext uri="{BB962C8B-B14F-4D97-AF65-F5344CB8AC3E}">
        <p14:creationId xmlns:p14="http://schemas.microsoft.com/office/powerpoint/2010/main" val="202428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when we think about the teenage years we think about school expectations. </a:t>
            </a:r>
          </a:p>
          <a:p>
            <a:endParaRPr lang="en-US" dirty="0"/>
          </a:p>
          <a:p>
            <a:r>
              <a:rPr lang="en-US" dirty="0"/>
              <a:t>School is often seen as the foundation for where a teen will go next. It’s an opportunity to identify what interests teenagers have, what they enjoy doing, and figuring out what they might like to do in terms of getting a job or attending college to get specific qualifications. </a:t>
            </a:r>
          </a:p>
        </p:txBody>
      </p:sp>
      <p:sp>
        <p:nvSpPr>
          <p:cNvPr id="4" name="Slide Number Placeholder 3"/>
          <p:cNvSpPr>
            <a:spLocks noGrp="1"/>
          </p:cNvSpPr>
          <p:nvPr>
            <p:ph type="sldNum" sz="quarter" idx="5"/>
          </p:nvPr>
        </p:nvSpPr>
        <p:spPr/>
        <p:txBody>
          <a:bodyPr/>
          <a:lstStyle/>
          <a:p>
            <a:fld id="{977C6113-B4BC-4A3A-97E1-7AADC4DB574A}" type="slidenum">
              <a:rPr lang="en-US" smtClean="0"/>
              <a:t>4</a:t>
            </a:fld>
            <a:endParaRPr lang="en-US"/>
          </a:p>
        </p:txBody>
      </p:sp>
    </p:spTree>
    <p:extLst>
      <p:ext uri="{BB962C8B-B14F-4D97-AF65-F5344CB8AC3E}">
        <p14:creationId xmlns:p14="http://schemas.microsoft.com/office/powerpoint/2010/main" val="180232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your health fit into the transition process. </a:t>
            </a:r>
          </a:p>
          <a:p>
            <a:endParaRPr lang="en-US" dirty="0"/>
          </a:p>
          <a:p>
            <a:r>
              <a:rPr lang="en-US" dirty="0"/>
              <a:t>In order to be able to </a:t>
            </a:r>
            <a:r>
              <a:rPr lang="en-US" baseline="0" dirty="0"/>
              <a:t>go to school or work, visit friends, complete goals you set for yourself, you need to feel well enough to do be able to participate in these types of activities. </a:t>
            </a:r>
          </a:p>
          <a:p>
            <a:endParaRPr lang="en-US" baseline="0" dirty="0"/>
          </a:p>
          <a:p>
            <a:r>
              <a:rPr lang="en-US" baseline="0" dirty="0"/>
              <a:t>Being healthy involves all aspects of who you are.</a:t>
            </a:r>
          </a:p>
          <a:p>
            <a:endParaRPr lang="en-US" baseline="0" dirty="0"/>
          </a:p>
        </p:txBody>
      </p:sp>
      <p:sp>
        <p:nvSpPr>
          <p:cNvPr id="4" name="Slide Number Placeholder 3"/>
          <p:cNvSpPr>
            <a:spLocks noGrp="1"/>
          </p:cNvSpPr>
          <p:nvPr>
            <p:ph type="sldNum" sz="quarter" idx="10"/>
          </p:nvPr>
        </p:nvSpPr>
        <p:spPr/>
        <p:txBody>
          <a:bodyPr/>
          <a:lstStyle/>
          <a:p>
            <a:fld id="{F13EDA3C-7CFF-4DB1-A5E9-D8B83D4A7F68}" type="slidenum">
              <a:rPr lang="en-US" smtClean="0"/>
              <a:t>5</a:t>
            </a:fld>
            <a:endParaRPr lang="en-US"/>
          </a:p>
        </p:txBody>
      </p:sp>
    </p:spTree>
    <p:extLst>
      <p:ext uri="{BB962C8B-B14F-4D97-AF65-F5344CB8AC3E}">
        <p14:creationId xmlns:p14="http://schemas.microsoft.com/office/powerpoint/2010/main" val="399649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latin typeface="Arial" panose="020B0604020202020204" pitchFamily="34" charset="0"/>
                <a:ea typeface="Calibri" panose="020F0502020204030204" pitchFamily="34" charset="0"/>
                <a:cs typeface="Arial" panose="020B0604020202020204" pitchFamily="34" charset="0"/>
              </a:rPr>
              <a:t>Everyone needs opportunities and support to learn how to make good decisions.</a:t>
            </a:r>
          </a:p>
          <a:p>
            <a:pPr>
              <a:buFont typeface="Arial" panose="020B0604020202020204" pitchFamily="34" charset="0"/>
              <a:buChar char="•"/>
            </a:pPr>
            <a:endParaRPr lang="en-US" dirty="0">
              <a:latin typeface="Arial" panose="020B0604020202020204" pitchFamily="34" charset="0"/>
              <a:ea typeface="Calibri" panose="020F0502020204030204" pitchFamily="34" charset="0"/>
              <a:cs typeface="Arial" panose="020B0604020202020204" pitchFamily="34" charset="0"/>
            </a:endParaRPr>
          </a:p>
          <a:p>
            <a:pPr>
              <a:buFont typeface="Arial" panose="020B0604020202020204" pitchFamily="34" charset="0"/>
              <a:buNone/>
            </a:pPr>
            <a:r>
              <a:rPr lang="en-US" dirty="0">
                <a:latin typeface="Arial" panose="020B0604020202020204" pitchFamily="34" charset="0"/>
                <a:ea typeface="Calibri" panose="020F0502020204030204" pitchFamily="34" charset="0"/>
                <a:cs typeface="Arial" panose="020B0604020202020204" pitchFamily="34" charset="0"/>
              </a:rPr>
              <a:t>Lack of opportunity to make decisions can prevent people from developing capacity.</a:t>
            </a:r>
          </a:p>
          <a:p>
            <a:endParaRPr lang="en-US" dirty="0"/>
          </a:p>
          <a:p>
            <a:r>
              <a:rPr lang="en-US" baseline="0" dirty="0"/>
              <a:t>Transition is an opportunity to teach adolescents how to make healthy choices, which hopefully will help them to grow up to be healthy adults. </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84D1DC48-29D5-48C0-AACB-3719E81D7ECE}" type="slidenum">
              <a:rPr lang="en-US" smtClean="0"/>
              <a:t>6</a:t>
            </a:fld>
            <a:endParaRPr lang="en-US"/>
          </a:p>
        </p:txBody>
      </p:sp>
    </p:spTree>
    <p:extLst>
      <p:ext uri="{BB962C8B-B14F-4D97-AF65-F5344CB8AC3E}">
        <p14:creationId xmlns:p14="http://schemas.microsoft.com/office/powerpoint/2010/main" val="34145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learning to manage healthcare videos are available at Healthy</a:t>
            </a:r>
            <a:r>
              <a:rPr lang="en-US" baseline="0" dirty="0"/>
              <a:t> Transitions. Moving From Pediatric to Adult Health Care. New York State Institute for Health Transition Training for Youth with Developmental Disabilities. https://healthytransitionsny.org/videos/</a:t>
            </a:r>
          </a:p>
        </p:txBody>
      </p:sp>
      <p:sp>
        <p:nvSpPr>
          <p:cNvPr id="4" name="Slide Number Placeholder 3"/>
          <p:cNvSpPr>
            <a:spLocks noGrp="1"/>
          </p:cNvSpPr>
          <p:nvPr>
            <p:ph type="sldNum" sz="quarter" idx="10"/>
          </p:nvPr>
        </p:nvSpPr>
        <p:spPr/>
        <p:txBody>
          <a:bodyPr/>
          <a:lstStyle/>
          <a:p>
            <a:fld id="{F13EDA3C-7CFF-4DB1-A5E9-D8B83D4A7F68}" type="slidenum">
              <a:rPr lang="en-US" smtClean="0"/>
              <a:t>9</a:t>
            </a:fld>
            <a:endParaRPr lang="en-US"/>
          </a:p>
        </p:txBody>
      </p:sp>
    </p:spTree>
    <p:extLst>
      <p:ext uri="{BB962C8B-B14F-4D97-AF65-F5344CB8AC3E}">
        <p14:creationId xmlns:p14="http://schemas.microsoft.com/office/powerpoint/2010/main" val="351579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EDA3C-7CFF-4DB1-A5E9-D8B83D4A7F68}" type="slidenum">
              <a:rPr lang="en-US" smtClean="0"/>
              <a:t>10</a:t>
            </a:fld>
            <a:endParaRPr lang="en-US"/>
          </a:p>
        </p:txBody>
      </p:sp>
    </p:spTree>
    <p:extLst>
      <p:ext uri="{BB962C8B-B14F-4D97-AF65-F5344CB8AC3E}">
        <p14:creationId xmlns:p14="http://schemas.microsoft.com/office/powerpoint/2010/main" val="1149424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 of Handout</a:t>
            </a:r>
            <a:r>
              <a:rPr lang="en-US" dirty="0"/>
              <a:t> – this is a good form to take</a:t>
            </a:r>
            <a:r>
              <a:rPr lang="en-US" baseline="0" dirty="0"/>
              <a:t> with you the next time you see a health care provider, such a doctor, nurse, or pharmacist, and ask them the three questions to help you understand your medical needs better.</a:t>
            </a:r>
            <a:endParaRPr lang="en-US" dirty="0"/>
          </a:p>
          <a:p>
            <a:endParaRPr lang="en-US" dirty="0"/>
          </a:p>
          <a:p>
            <a:r>
              <a:rPr lang="en-US" dirty="0"/>
              <a:t>Source: Ask Me 3. Indian</a:t>
            </a:r>
            <a:r>
              <a:rPr lang="en-US" baseline="0" dirty="0"/>
              <a:t> Health Service. Healthy Literacy. Ask Me 3.</a:t>
            </a:r>
            <a:r>
              <a:rPr lang="en-US" dirty="0"/>
              <a:t>  https://www.ihs.gov/healthcommunications/includes/themes/responsive2017/display_objects/documents/AskMe_8-pg_NatAmer.pdf</a:t>
            </a:r>
          </a:p>
          <a:p>
            <a:endParaRPr lang="en-US" dirty="0"/>
          </a:p>
          <a:p>
            <a:r>
              <a:rPr lang="en-US" dirty="0"/>
              <a:t>T</a:t>
            </a:r>
            <a:r>
              <a:rPr lang="en-US" baseline="0" dirty="0"/>
              <a:t>his tool can also help with reading back to a provider answers to questions, to make sure that what you heard was what the provider meant. Being able to understand what your medical needs are, gives you the information you need to decide how best to take care of yourself. </a:t>
            </a:r>
            <a:endParaRPr lang="en-US" dirty="0"/>
          </a:p>
          <a:p>
            <a:endParaRPr lang="en-US" dirty="0"/>
          </a:p>
        </p:txBody>
      </p:sp>
      <p:sp>
        <p:nvSpPr>
          <p:cNvPr id="4" name="Slide Number Placeholder 3"/>
          <p:cNvSpPr>
            <a:spLocks noGrp="1"/>
          </p:cNvSpPr>
          <p:nvPr>
            <p:ph type="sldNum" sz="quarter" idx="10"/>
          </p:nvPr>
        </p:nvSpPr>
        <p:spPr/>
        <p:txBody>
          <a:bodyPr/>
          <a:lstStyle/>
          <a:p>
            <a:fld id="{610B6C95-9FDE-4EB7-B402-348FB9F5E2B5}" type="slidenum">
              <a:rPr lang="en-US" smtClean="0"/>
              <a:t>11</a:t>
            </a:fld>
            <a:endParaRPr lang="en-US" dirty="0"/>
          </a:p>
        </p:txBody>
      </p:sp>
    </p:spTree>
    <p:extLst>
      <p:ext uri="{BB962C8B-B14F-4D97-AF65-F5344CB8AC3E}">
        <p14:creationId xmlns:p14="http://schemas.microsoft.com/office/powerpoint/2010/main" val="785772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BA67D69-F880-4785-A190-88885A1D392D}" type="datetimeFigureOut">
              <a:rPr lang="en-US" smtClean="0"/>
              <a:t>10/13/2020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278751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67D69-F880-4785-A190-88885A1D392D}"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100065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BA67D69-F880-4785-A190-88885A1D392D}" type="datetimeFigureOut">
              <a:rPr lang="en-US" smtClean="0"/>
              <a:t>10/13/2020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297823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BA67D69-F880-4785-A190-88885A1D392D}" type="datetimeFigureOut">
              <a:rPr lang="en-US" smtClean="0"/>
              <a:t>10/13/2020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7BA0EFD-AF96-4D9A-9620-7B9027BAA3E3}"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7645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BA67D69-F880-4785-A190-88885A1D392D}" type="datetimeFigureOut">
              <a:rPr lang="en-US" smtClean="0"/>
              <a:t>10/13/2020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245722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BA67D69-F880-4785-A190-88885A1D392D}"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1514131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BA67D69-F880-4785-A190-88885A1D392D}"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422035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67D69-F880-4785-A190-88885A1D392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242053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BA67D69-F880-4785-A190-88885A1D392D}" type="datetimeFigureOut">
              <a:rPr lang="en-US" smtClean="0"/>
              <a:t>10/13/2020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69916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67D69-F880-4785-A190-88885A1D392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231216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BA67D69-F880-4785-A190-88885A1D392D}" type="datetimeFigureOut">
              <a:rPr lang="en-US" smtClean="0"/>
              <a:t>10/13/2020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131081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67D69-F880-4785-A190-88885A1D392D}"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228413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67D69-F880-4785-A190-88885A1D392D}"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41130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A67D69-F880-4785-A190-88885A1D392D}"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246788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67D69-F880-4785-A190-88885A1D392D}"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271734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67D69-F880-4785-A190-88885A1D392D}"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84693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67D69-F880-4785-A190-88885A1D392D}"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A0EFD-AF96-4D9A-9620-7B9027BAA3E3}" type="slidenum">
              <a:rPr lang="en-US" smtClean="0"/>
              <a:t>‹#›</a:t>
            </a:fld>
            <a:endParaRPr lang="en-US"/>
          </a:p>
        </p:txBody>
      </p:sp>
    </p:spTree>
    <p:extLst>
      <p:ext uri="{BB962C8B-B14F-4D97-AF65-F5344CB8AC3E}">
        <p14:creationId xmlns:p14="http://schemas.microsoft.com/office/powerpoint/2010/main" val="400556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A67D69-F880-4785-A190-88885A1D392D}" type="datetimeFigureOut">
              <a:rPr lang="en-US" smtClean="0"/>
              <a:t>10/13/2020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7BA0EFD-AF96-4D9A-9620-7B9027BAA3E3}" type="slidenum">
              <a:rPr lang="en-US" smtClean="0"/>
              <a:t>‹#›</a:t>
            </a:fld>
            <a:endParaRPr lang="en-US"/>
          </a:p>
        </p:txBody>
      </p:sp>
    </p:spTree>
    <p:extLst>
      <p:ext uri="{BB962C8B-B14F-4D97-AF65-F5344CB8AC3E}">
        <p14:creationId xmlns:p14="http://schemas.microsoft.com/office/powerpoint/2010/main" val="7624098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5099" y="1656404"/>
            <a:ext cx="9328247" cy="949984"/>
          </a:xfrm>
        </p:spPr>
        <p:txBody>
          <a:bodyPr>
            <a:noAutofit/>
          </a:bodyPr>
          <a:lstStyle/>
          <a:p>
            <a:pPr algn="ctr"/>
            <a:r>
              <a:rPr lang="en-US" sz="5400" dirty="0">
                <a:latin typeface="Arial" panose="020B0604020202020204" pitchFamily="34" charset="0"/>
                <a:cs typeface="Arial" panose="020B0604020202020204" pitchFamily="34" charset="0"/>
              </a:rPr>
              <a:t>Becoming INDEPENDENT</a:t>
            </a:r>
          </a:p>
        </p:txBody>
      </p:sp>
      <p:sp>
        <p:nvSpPr>
          <p:cNvPr id="3" name="Rectangle 2"/>
          <p:cNvSpPr/>
          <p:nvPr/>
        </p:nvSpPr>
        <p:spPr>
          <a:xfrm>
            <a:off x="1761616" y="3037239"/>
            <a:ext cx="8495211" cy="646331"/>
          </a:xfrm>
          <a:prstGeom prst="rect">
            <a:avLst/>
          </a:prstGeom>
        </p:spPr>
        <p:txBody>
          <a:bodyPr wrap="none">
            <a:spAutoFit/>
          </a:bodyPr>
          <a:lstStyle/>
          <a:p>
            <a:r>
              <a:rPr lang="en-US" sz="3600" dirty="0">
                <a:latin typeface="Arial" panose="020B0604020202020204" pitchFamily="34" charset="0"/>
                <a:cs typeface="Arial" panose="020B0604020202020204" pitchFamily="34" charset="0"/>
              </a:rPr>
              <a:t>Managing Healthcare Needs As An Adult</a:t>
            </a:r>
          </a:p>
        </p:txBody>
      </p:sp>
    </p:spTree>
    <p:extLst>
      <p:ext uri="{BB962C8B-B14F-4D97-AF65-F5344CB8AC3E}">
        <p14:creationId xmlns:p14="http://schemas.microsoft.com/office/powerpoint/2010/main" val="7592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633" y="307173"/>
            <a:ext cx="8610600" cy="1293028"/>
          </a:xfrm>
        </p:spPr>
        <p:txBody>
          <a:bodyPr>
            <a:normAutofit/>
          </a:bodyPr>
          <a:lstStyle/>
          <a:p>
            <a:r>
              <a:rPr lang="en-US" sz="2800" dirty="0">
                <a:latin typeface="Arial" panose="020B0604020202020204" pitchFamily="34" charset="0"/>
                <a:cs typeface="Arial" panose="020B0604020202020204" pitchFamily="34" charset="0"/>
              </a:rPr>
              <a:t>Ask me 3</a:t>
            </a: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4000" dirty="0">
                <a:latin typeface="Arial" panose="020B0604020202020204" pitchFamily="34" charset="0"/>
                <a:cs typeface="Arial" panose="020B0604020202020204" pitchFamily="34" charset="0"/>
              </a:rPr>
              <a:t>What is my Main Problem</a:t>
            </a:r>
          </a:p>
          <a:p>
            <a:pPr marL="742950" indent="-742950">
              <a:buFont typeface="+mj-lt"/>
              <a:buAutoNum type="arabicPeriod"/>
            </a:pPr>
            <a:endParaRPr lang="en-US" sz="800" dirty="0">
              <a:latin typeface="Arial" panose="020B0604020202020204" pitchFamily="34" charset="0"/>
              <a:cs typeface="Arial" panose="020B0604020202020204" pitchFamily="34" charset="0"/>
            </a:endParaRPr>
          </a:p>
          <a:p>
            <a:pPr marL="742950" indent="-742950">
              <a:buFont typeface="+mj-lt"/>
              <a:buAutoNum type="arabicPeriod"/>
            </a:pPr>
            <a:r>
              <a:rPr lang="en-US" sz="4000" dirty="0">
                <a:latin typeface="Arial" panose="020B0604020202020204" pitchFamily="34" charset="0"/>
                <a:cs typeface="Arial" panose="020B0604020202020204" pitchFamily="34" charset="0"/>
              </a:rPr>
              <a:t>What Do I Need to Do?</a:t>
            </a:r>
          </a:p>
          <a:p>
            <a:pPr marL="742950" indent="-742950">
              <a:buFont typeface="+mj-lt"/>
              <a:buAutoNum type="arabicPeriod"/>
            </a:pPr>
            <a:endParaRPr lang="en-US" sz="800" dirty="0">
              <a:latin typeface="Arial" panose="020B0604020202020204" pitchFamily="34" charset="0"/>
              <a:cs typeface="Arial" panose="020B0604020202020204" pitchFamily="34" charset="0"/>
            </a:endParaRPr>
          </a:p>
          <a:p>
            <a:pPr marL="742950" indent="-742950">
              <a:buFont typeface="+mj-lt"/>
              <a:buAutoNum type="arabicPeriod"/>
            </a:pPr>
            <a:r>
              <a:rPr lang="en-US" sz="4000" dirty="0">
                <a:latin typeface="Arial" panose="020B0604020202020204" pitchFamily="34" charset="0"/>
                <a:cs typeface="Arial" panose="020B0604020202020204" pitchFamily="34" charset="0"/>
              </a:rPr>
              <a:t>Why Is It Important For Me To Do This?</a:t>
            </a:r>
          </a:p>
        </p:txBody>
      </p:sp>
    </p:spTree>
    <p:extLst>
      <p:ext uri="{BB962C8B-B14F-4D97-AF65-F5344CB8AC3E}">
        <p14:creationId xmlns:p14="http://schemas.microsoft.com/office/powerpoint/2010/main" val="6908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6278" y="0"/>
            <a:ext cx="2044148" cy="1293028"/>
          </a:xfrm>
        </p:spPr>
        <p:txBody>
          <a:bodyPr/>
          <a:lstStyle/>
          <a:p>
            <a:r>
              <a:rPr lang="en-US" sz="2800" dirty="0">
                <a:latin typeface="Arial" panose="020B0604020202020204" pitchFamily="34" charset="0"/>
                <a:cs typeface="Arial" panose="020B0604020202020204" pitchFamily="34" charset="0"/>
              </a:rPr>
              <a:t>Ask me 3</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8141" y="1293028"/>
            <a:ext cx="4237206" cy="54390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726" y="1293029"/>
            <a:ext cx="4510623" cy="543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89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3" y="1894075"/>
            <a:ext cx="11434916" cy="1232583"/>
          </a:xfrm>
        </p:spPr>
        <p:txBody>
          <a:bodyPr>
            <a:normAutofit/>
          </a:bodyPr>
          <a:lstStyle/>
          <a:p>
            <a:pPr algn="ctr"/>
            <a:r>
              <a:rPr lang="en-US" sz="5400" dirty="0">
                <a:latin typeface="Arial" panose="020B0604020202020204" pitchFamily="34" charset="0"/>
                <a:cs typeface="Arial" panose="020B0604020202020204" pitchFamily="34" charset="0"/>
              </a:rPr>
              <a:t>Monitor Progress </a:t>
            </a:r>
          </a:p>
        </p:txBody>
      </p:sp>
    </p:spTree>
    <p:extLst>
      <p:ext uri="{BB962C8B-B14F-4D97-AF65-F5344CB8AC3E}">
        <p14:creationId xmlns:p14="http://schemas.microsoft.com/office/powerpoint/2010/main" val="72910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10412"/>
            <a:ext cx="8610600" cy="680969"/>
          </a:xfrm>
        </p:spPr>
        <p:txBody>
          <a:bodyPr>
            <a:normAutofit/>
          </a:bodyPr>
          <a:lstStyle/>
          <a:p>
            <a:r>
              <a:rPr lang="en-US" sz="2800" dirty="0">
                <a:latin typeface="Arial" panose="020B0604020202020204" pitchFamily="34" charset="0"/>
                <a:cs typeface="Arial" panose="020B0604020202020204" pitchFamily="34" charset="0"/>
              </a:rPr>
              <a:t>checklists</a:t>
            </a:r>
          </a:p>
        </p:txBody>
      </p:sp>
      <p:sp>
        <p:nvSpPr>
          <p:cNvPr id="3" name="Content Placeholder 2"/>
          <p:cNvSpPr>
            <a:spLocks noGrp="1"/>
          </p:cNvSpPr>
          <p:nvPr>
            <p:ph idx="1"/>
          </p:nvPr>
        </p:nvSpPr>
        <p:spPr/>
        <p:txBody>
          <a:bodyPr>
            <a:normAutofit/>
          </a:bodyPr>
          <a:lstStyle/>
          <a:p>
            <a:r>
              <a:rPr lang="en-US" sz="4000" dirty="0">
                <a:latin typeface="Arial" panose="020B0604020202020204" pitchFamily="34" charset="0"/>
                <a:cs typeface="Arial" panose="020B0604020202020204" pitchFamily="34" charset="0"/>
              </a:rPr>
              <a:t>Set Goals</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Learning Plan</a:t>
            </a:r>
          </a:p>
          <a:p>
            <a:pPr marL="0" indent="0">
              <a:buNone/>
            </a:pPr>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Identify Resources </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Share Successes and Struggles</a:t>
            </a:r>
          </a:p>
        </p:txBody>
      </p:sp>
    </p:spTree>
    <p:extLst>
      <p:ext uri="{BB962C8B-B14F-4D97-AF65-F5344CB8AC3E}">
        <p14:creationId xmlns:p14="http://schemas.microsoft.com/office/powerpoint/2010/main" val="67948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090" y="262928"/>
            <a:ext cx="8610600" cy="813704"/>
          </a:xfrm>
        </p:spPr>
        <p:txBody>
          <a:bodyPr>
            <a:normAutofit/>
          </a:bodyPr>
          <a:lstStyle/>
          <a:p>
            <a:r>
              <a:rPr lang="en-US" sz="2800" dirty="0">
                <a:latin typeface="Arial" panose="020B0604020202020204" pitchFamily="34" charset="0"/>
                <a:cs typeface="Arial" panose="020B0604020202020204" pitchFamily="34" charset="0"/>
              </a:rPr>
              <a:t>checklists</a:t>
            </a:r>
          </a:p>
        </p:txBody>
      </p:sp>
      <p:pic>
        <p:nvPicPr>
          <p:cNvPr id="4" name="Content Placeholder 3"/>
          <p:cNvPicPr>
            <a:picLocks noGrp="1" noChangeAspect="1"/>
          </p:cNvPicPr>
          <p:nvPr>
            <p:ph idx="1"/>
          </p:nvPr>
        </p:nvPicPr>
        <p:blipFill>
          <a:blip r:embed="rId3"/>
          <a:stretch>
            <a:fillRect/>
          </a:stretch>
        </p:blipFill>
        <p:spPr>
          <a:xfrm>
            <a:off x="1946788" y="1395346"/>
            <a:ext cx="5550474" cy="5014622"/>
          </a:xfrm>
          <a:prstGeom prst="rect">
            <a:avLst/>
          </a:prstGeom>
        </p:spPr>
      </p:pic>
    </p:spTree>
    <p:extLst>
      <p:ext uri="{BB962C8B-B14F-4D97-AF65-F5344CB8AC3E}">
        <p14:creationId xmlns:p14="http://schemas.microsoft.com/office/powerpoint/2010/main" val="140530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329" y="484153"/>
            <a:ext cx="8610600" cy="769459"/>
          </a:xfrm>
        </p:spPr>
        <p:txBody>
          <a:bodyPr>
            <a:normAutofit/>
          </a:bodyPr>
          <a:lstStyle/>
          <a:p>
            <a:r>
              <a:rPr lang="en-US" sz="2800" dirty="0">
                <a:latin typeface="Arial" panose="020B0604020202020204" pitchFamily="34" charset="0"/>
                <a:cs typeface="Arial" panose="020B0604020202020204" pitchFamily="34" charset="0"/>
              </a:rPr>
              <a:t>Shared responsibility</a:t>
            </a:r>
          </a:p>
        </p:txBody>
      </p:sp>
      <p:pic>
        <p:nvPicPr>
          <p:cNvPr id="5" name="Picture 4"/>
          <p:cNvPicPr>
            <a:picLocks noChangeAspect="1"/>
          </p:cNvPicPr>
          <p:nvPr/>
        </p:nvPicPr>
        <p:blipFill>
          <a:blip r:embed="rId3"/>
          <a:stretch>
            <a:fillRect/>
          </a:stretch>
        </p:blipFill>
        <p:spPr>
          <a:xfrm>
            <a:off x="1518161" y="1622323"/>
            <a:ext cx="9143307" cy="4984955"/>
          </a:xfrm>
          <a:prstGeom prst="rect">
            <a:avLst/>
          </a:prstGeom>
        </p:spPr>
      </p:pic>
    </p:spTree>
    <p:extLst>
      <p:ext uri="{BB962C8B-B14F-4D97-AF65-F5344CB8AC3E}">
        <p14:creationId xmlns:p14="http://schemas.microsoft.com/office/powerpoint/2010/main" val="236565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487" y="472825"/>
            <a:ext cx="5807765" cy="574097"/>
          </a:xfrm>
        </p:spPr>
        <p:txBody>
          <a:bodyPr>
            <a:normAutofit/>
          </a:bodyPr>
          <a:lstStyle/>
          <a:p>
            <a:r>
              <a:rPr lang="en-US" sz="2800" dirty="0">
                <a:latin typeface="Arial" panose="020B0604020202020204" pitchFamily="34" charset="0"/>
                <a:cs typeface="Arial" panose="020B0604020202020204" pitchFamily="34" charset="0"/>
              </a:rPr>
              <a:t>Daily and emergency plans</a:t>
            </a:r>
          </a:p>
        </p:txBody>
      </p:sp>
      <p:pic>
        <p:nvPicPr>
          <p:cNvPr id="4" name="Content Placeholder 3"/>
          <p:cNvPicPr>
            <a:picLocks noGrp="1" noChangeAspect="1"/>
          </p:cNvPicPr>
          <p:nvPr>
            <p:ph idx="1"/>
          </p:nvPr>
        </p:nvPicPr>
        <p:blipFill>
          <a:blip r:embed="rId2"/>
          <a:stretch>
            <a:fillRect/>
          </a:stretch>
        </p:blipFill>
        <p:spPr>
          <a:xfrm>
            <a:off x="304802" y="1431236"/>
            <a:ext cx="6202016" cy="4826760"/>
          </a:xfrm>
          <a:prstGeom prst="rect">
            <a:avLst/>
          </a:prstGeom>
        </p:spPr>
      </p:pic>
      <p:pic>
        <p:nvPicPr>
          <p:cNvPr id="5" name="Picture 4"/>
          <p:cNvPicPr>
            <a:picLocks noChangeAspect="1"/>
          </p:cNvPicPr>
          <p:nvPr/>
        </p:nvPicPr>
        <p:blipFill>
          <a:blip r:embed="rId3"/>
          <a:stretch>
            <a:fillRect/>
          </a:stretch>
        </p:blipFill>
        <p:spPr>
          <a:xfrm>
            <a:off x="6016487" y="1855304"/>
            <a:ext cx="5840896" cy="4821168"/>
          </a:xfrm>
          <a:prstGeom prst="rect">
            <a:avLst/>
          </a:prstGeom>
        </p:spPr>
      </p:pic>
    </p:spTree>
    <p:extLst>
      <p:ext uri="{BB962C8B-B14F-4D97-AF65-F5344CB8AC3E}">
        <p14:creationId xmlns:p14="http://schemas.microsoft.com/office/powerpoint/2010/main" val="43605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588" y="189186"/>
            <a:ext cx="8610600" cy="1293028"/>
          </a:xfrm>
        </p:spPr>
        <p:txBody>
          <a:bodyPr>
            <a:normAutofit/>
          </a:bodyPr>
          <a:lstStyle/>
          <a:p>
            <a:r>
              <a:rPr lang="en-US" sz="2800" dirty="0">
                <a:latin typeface="Arial" panose="020B0604020202020204" pitchFamily="34" charset="0"/>
                <a:cs typeface="Arial" panose="020B0604020202020204" pitchFamily="34" charset="0"/>
              </a:rPr>
              <a:t>Future topics</a:t>
            </a:r>
          </a:p>
        </p:txBody>
      </p:sp>
      <p:sp>
        <p:nvSpPr>
          <p:cNvPr id="3" name="Content Placeholder 2"/>
          <p:cNvSpPr>
            <a:spLocks noGrp="1"/>
          </p:cNvSpPr>
          <p:nvPr>
            <p:ph idx="1"/>
          </p:nvPr>
        </p:nvSpPr>
        <p:spPr>
          <a:xfrm>
            <a:off x="1081548" y="2064776"/>
            <a:ext cx="10820400" cy="4024125"/>
          </a:xfrm>
        </p:spPr>
        <p:txBody>
          <a:bodyPr>
            <a:normAutofit/>
          </a:bodyPr>
          <a:lstStyle/>
          <a:p>
            <a:r>
              <a:rPr lang="en-US" sz="4000" dirty="0">
                <a:latin typeface="Arial" panose="020B0604020202020204" pitchFamily="34" charset="0"/>
                <a:cs typeface="Arial" panose="020B0604020202020204" pitchFamily="34" charset="0"/>
              </a:rPr>
              <a:t>Access To Care</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Health Insurance</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Consent for Treatment</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Confidentiality</a:t>
            </a:r>
          </a:p>
        </p:txBody>
      </p:sp>
    </p:spTree>
    <p:extLst>
      <p:ext uri="{BB962C8B-B14F-4D97-AF65-F5344CB8AC3E}">
        <p14:creationId xmlns:p14="http://schemas.microsoft.com/office/powerpoint/2010/main" val="1597001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290" y="1590061"/>
            <a:ext cx="8303342" cy="4670630"/>
          </a:xfrm>
          <a:prstGeom prst="rect">
            <a:avLst/>
          </a:prstGeom>
        </p:spPr>
      </p:pic>
      <p:sp>
        <p:nvSpPr>
          <p:cNvPr id="6" name="Title 5"/>
          <p:cNvSpPr>
            <a:spLocks noGrp="1"/>
          </p:cNvSpPr>
          <p:nvPr>
            <p:ph type="title"/>
          </p:nvPr>
        </p:nvSpPr>
        <p:spPr>
          <a:xfrm>
            <a:off x="2936158" y="189185"/>
            <a:ext cx="8610600" cy="1293028"/>
          </a:xfrm>
        </p:spPr>
        <p:txBody>
          <a:bodyPr>
            <a:normAutofit/>
          </a:bodyPr>
          <a:lstStyle/>
          <a:p>
            <a:r>
              <a:rPr lang="en-US" sz="28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676253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0426" y="479560"/>
            <a:ext cx="4535774" cy="524781"/>
          </a:xfrm>
        </p:spPr>
        <p:txBody>
          <a:bodyPr>
            <a:normAutofit/>
          </a:bodyPr>
          <a:lstStyle/>
          <a:p>
            <a:r>
              <a:rPr lang="en-US" sz="2800" dirty="0">
                <a:latin typeface="Arial" panose="020B0604020202020204" pitchFamily="34" charset="0"/>
                <a:cs typeface="Arial" panose="020B0604020202020204" pitchFamily="34" charset="0"/>
              </a:rPr>
              <a:t>Contact information</a:t>
            </a:r>
          </a:p>
        </p:txBody>
      </p:sp>
      <p:sp>
        <p:nvSpPr>
          <p:cNvPr id="3" name="Content Placeholder 2"/>
          <p:cNvSpPr>
            <a:spLocks noGrp="1"/>
          </p:cNvSpPr>
          <p:nvPr>
            <p:ph idx="1"/>
          </p:nvPr>
        </p:nvSpPr>
        <p:spPr/>
        <p:txBody>
          <a:bodyPr>
            <a:normAutofit fontScale="62500" lnSpcReduction="20000"/>
          </a:bodyPr>
          <a:lstStyle/>
          <a:p>
            <a:pPr marL="0" indent="0">
              <a:buNone/>
            </a:pPr>
            <a:r>
              <a:rPr lang="en-US" sz="5100" dirty="0">
                <a:latin typeface="Arial" panose="020B0604020202020204" pitchFamily="34" charset="0"/>
                <a:cs typeface="Arial" panose="020B0604020202020204" pitchFamily="34" charset="0"/>
              </a:rPr>
              <a:t>Joanne Singleton, LCSW, MPH</a:t>
            </a:r>
            <a:r>
              <a:rPr lang="en-US" sz="39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marL="0" indent="0">
              <a:buNone/>
            </a:pPr>
            <a:r>
              <a:rPr lang="en-US" sz="5100" dirty="0">
                <a:latin typeface="Arial" panose="020B0604020202020204" pitchFamily="34" charset="0"/>
                <a:cs typeface="Arial" panose="020B0604020202020204" pitchFamily="34" charset="0"/>
              </a:rPr>
              <a:t>Public Health Specialist II,</a:t>
            </a:r>
          </a:p>
          <a:p>
            <a:pPr marL="0" indent="0">
              <a:buNone/>
            </a:pPr>
            <a:r>
              <a:rPr lang="en-US" sz="5100" dirty="0">
                <a:latin typeface="Arial" panose="020B0604020202020204" pitchFamily="34" charset="0"/>
                <a:cs typeface="Arial" panose="020B0604020202020204" pitchFamily="34" charset="0"/>
              </a:rPr>
              <a:t>Women’s, Children’s &amp; Family Health,</a:t>
            </a:r>
          </a:p>
          <a:p>
            <a:pPr marL="0" indent="0">
              <a:buNone/>
            </a:pPr>
            <a:r>
              <a:rPr lang="en-US" sz="5100" dirty="0">
                <a:latin typeface="Arial" panose="020B0604020202020204" pitchFamily="34" charset="0"/>
                <a:cs typeface="Arial" panose="020B0604020202020204" pitchFamily="34" charset="0"/>
              </a:rPr>
              <a:t>Alaska Division of Public Health,</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5100" dirty="0">
                <a:latin typeface="Arial" panose="020B0604020202020204" pitchFamily="34" charset="0"/>
                <a:cs typeface="Arial" panose="020B0604020202020204" pitchFamily="34" charset="0"/>
              </a:rPr>
              <a:t>Phone: (907) 269-3430</a:t>
            </a:r>
          </a:p>
          <a:p>
            <a:pPr marL="0" indent="0">
              <a:buNone/>
            </a:pPr>
            <a:r>
              <a:rPr lang="en-US" sz="5100" dirty="0">
                <a:latin typeface="Arial" panose="020B0604020202020204" pitchFamily="34" charset="0"/>
                <a:cs typeface="Arial" panose="020B0604020202020204" pitchFamily="34" charset="0"/>
              </a:rPr>
              <a:t>Fax:      (907) 754 3425</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3900" dirty="0">
                <a:latin typeface="Arial" panose="020B0604020202020204" pitchFamily="34" charset="0"/>
                <a:cs typeface="Arial" panose="020B0604020202020204" pitchFamily="34" charset="0"/>
              </a:rPr>
              <a:t>joanne.singleton@alaska.gov</a:t>
            </a:r>
          </a:p>
          <a:p>
            <a:endParaRPr lang="en-US" dirty="0"/>
          </a:p>
        </p:txBody>
      </p:sp>
    </p:spTree>
    <p:extLst>
      <p:ext uri="{BB962C8B-B14F-4D97-AF65-F5344CB8AC3E}">
        <p14:creationId xmlns:p14="http://schemas.microsoft.com/office/powerpoint/2010/main" val="160897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071" y="336670"/>
            <a:ext cx="8610600" cy="1293028"/>
          </a:xfrm>
        </p:spPr>
        <p:txBody>
          <a:bodyPr>
            <a:normAutofit/>
          </a:bodyPr>
          <a:lstStyle/>
          <a:p>
            <a:r>
              <a:rPr lang="en-US" sz="2800" dirty="0">
                <a:latin typeface="Arial" panose="020B0604020202020204" pitchFamily="34" charset="0"/>
                <a:cs typeface="Arial" panose="020B0604020202020204" pitchFamily="34" charset="0"/>
              </a:rPr>
              <a:t>Adolescent Transition</a:t>
            </a:r>
          </a:p>
        </p:txBody>
      </p:sp>
      <p:sp>
        <p:nvSpPr>
          <p:cNvPr id="3" name="Content Placeholder 2"/>
          <p:cNvSpPr>
            <a:spLocks noGrp="1"/>
          </p:cNvSpPr>
          <p:nvPr>
            <p:ph idx="1"/>
          </p:nvPr>
        </p:nvSpPr>
        <p:spPr>
          <a:xfrm>
            <a:off x="715296" y="1855347"/>
            <a:ext cx="10820400" cy="4024125"/>
          </a:xfrm>
        </p:spPr>
        <p:txBody>
          <a:bodyPr>
            <a:noAutofit/>
          </a:bodyPr>
          <a:lstStyle/>
          <a:p>
            <a:r>
              <a:rPr lang="en-US" sz="4000" dirty="0">
                <a:latin typeface="Arial" panose="020B0604020202020204" pitchFamily="34" charset="0"/>
                <a:cs typeface="Arial" panose="020B0604020202020204" pitchFamily="34" charset="0"/>
              </a:rPr>
              <a:t>Time of Preparation</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Develop Skills and Knowledge </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Process Rather Than One Time Event</a:t>
            </a:r>
          </a:p>
          <a:p>
            <a:pPr marL="0" indent="0">
              <a:buNone/>
            </a:pPr>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Involves Adolescent, Family, and Providers</a:t>
            </a:r>
          </a:p>
        </p:txBody>
      </p:sp>
    </p:spTree>
    <p:extLst>
      <p:ext uri="{BB962C8B-B14F-4D97-AF65-F5344CB8AC3E}">
        <p14:creationId xmlns:p14="http://schemas.microsoft.com/office/powerpoint/2010/main" val="121198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349" y="469406"/>
            <a:ext cx="8610600" cy="725214"/>
          </a:xfrm>
        </p:spPr>
        <p:txBody>
          <a:bodyPr>
            <a:normAutofit/>
          </a:bodyPr>
          <a:lstStyle/>
          <a:p>
            <a:r>
              <a:rPr lang="en-US" sz="2800" dirty="0">
                <a:latin typeface="Arial" panose="020B0604020202020204" pitchFamily="34" charset="0"/>
                <a:cs typeface="Arial" panose="020B0604020202020204" pitchFamily="34" charset="0"/>
              </a:rPr>
              <a:t>adolescence</a:t>
            </a:r>
          </a:p>
        </p:txBody>
      </p:sp>
      <p:sp>
        <p:nvSpPr>
          <p:cNvPr id="3" name="Content Placeholder 2"/>
          <p:cNvSpPr>
            <a:spLocks noGrp="1"/>
          </p:cNvSpPr>
          <p:nvPr>
            <p:ph idx="1"/>
          </p:nvPr>
        </p:nvSpPr>
        <p:spPr>
          <a:xfrm>
            <a:off x="743484" y="2057401"/>
            <a:ext cx="10985740" cy="4162210"/>
          </a:xfrm>
        </p:spPr>
        <p:txBody>
          <a:bodyPr>
            <a:normAutofit lnSpcReduction="10000"/>
          </a:bodyPr>
          <a:lstStyle/>
          <a:p>
            <a:r>
              <a:rPr lang="en-US" sz="4000" dirty="0">
                <a:latin typeface="Arial" panose="020B0604020202020204" pitchFamily="34" charset="0"/>
                <a:cs typeface="Arial" panose="020B0604020202020204" pitchFamily="34" charset="0"/>
              </a:rPr>
              <a:t>Exciting And Challenging Time</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Learn Responsibility</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Build on Past</a:t>
            </a:r>
          </a:p>
          <a:p>
            <a:endParaRPr lang="en-US" sz="9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Prepare for the Future</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Set Realistic Expectations</a:t>
            </a:r>
            <a:endParaRPr lang="en-US" sz="4000" dirty="0"/>
          </a:p>
          <a:p>
            <a:endParaRPr lang="en-US" dirty="0"/>
          </a:p>
        </p:txBody>
      </p:sp>
    </p:spTree>
    <p:extLst>
      <p:ext uri="{BB962C8B-B14F-4D97-AF65-F5344CB8AC3E}">
        <p14:creationId xmlns:p14="http://schemas.microsoft.com/office/powerpoint/2010/main" val="163227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613" y="413152"/>
            <a:ext cx="8610600" cy="765022"/>
          </a:xfrm>
        </p:spPr>
        <p:txBody>
          <a:bodyPr>
            <a:normAutofit/>
          </a:bodyPr>
          <a:lstStyle/>
          <a:p>
            <a:r>
              <a:rPr lang="en-US" sz="2800" dirty="0">
                <a:latin typeface="Arial" panose="020B0604020202020204" pitchFamily="34" charset="0"/>
                <a:cs typeface="Arial" panose="020B0604020202020204" pitchFamily="34" charset="0"/>
              </a:rPr>
              <a:t>School expectations</a:t>
            </a:r>
          </a:p>
        </p:txBody>
      </p:sp>
      <p:sp>
        <p:nvSpPr>
          <p:cNvPr id="3" name="Content Placeholder 2"/>
          <p:cNvSpPr>
            <a:spLocks noGrp="1"/>
          </p:cNvSpPr>
          <p:nvPr>
            <p:ph idx="1"/>
          </p:nvPr>
        </p:nvSpPr>
        <p:spPr>
          <a:xfrm>
            <a:off x="885233" y="1799694"/>
            <a:ext cx="9728648" cy="4422659"/>
          </a:xfrm>
        </p:spPr>
        <p:txBody>
          <a:bodyPr>
            <a:noAutofit/>
          </a:bodyPr>
          <a:lstStyle/>
          <a:p>
            <a:r>
              <a:rPr lang="en-US" sz="4000" dirty="0">
                <a:latin typeface="Arial" panose="020B0604020202020204" pitchFamily="34" charset="0"/>
                <a:cs typeface="Arial" panose="020B0604020202020204" pitchFamily="34" charset="0"/>
              </a:rPr>
              <a:t>Identify Interests and Goals</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Individual Education Plan or 504 Plan</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Attend Classes </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Complete Assigned Work</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Graduate</a:t>
            </a:r>
          </a:p>
          <a:p>
            <a:pPr marL="0" indent="0">
              <a:buNone/>
            </a:pPr>
            <a:endParaRPr lang="en-US" sz="3600" dirty="0"/>
          </a:p>
        </p:txBody>
      </p:sp>
    </p:spTree>
    <p:extLst>
      <p:ext uri="{BB962C8B-B14F-4D97-AF65-F5344CB8AC3E}">
        <p14:creationId xmlns:p14="http://schemas.microsoft.com/office/powerpoint/2010/main" val="294174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421" y="277677"/>
            <a:ext cx="8610600" cy="1293028"/>
          </a:xfrm>
        </p:spPr>
        <p:txBody>
          <a:bodyPr>
            <a:normAutofit/>
          </a:bodyPr>
          <a:lstStyle/>
          <a:p>
            <a:r>
              <a:rPr lang="en-US" sz="2800" dirty="0">
                <a:latin typeface="Arial" panose="020B0604020202020204" pitchFamily="34" charset="0"/>
                <a:cs typeface="Arial" panose="020B0604020202020204" pitchFamily="34" charset="0"/>
              </a:rPr>
              <a:t>Health expectations</a:t>
            </a:r>
          </a:p>
        </p:txBody>
      </p:sp>
      <p:sp>
        <p:nvSpPr>
          <p:cNvPr id="3" name="Content Placeholder 2"/>
          <p:cNvSpPr>
            <a:spLocks noGrp="1"/>
          </p:cNvSpPr>
          <p:nvPr>
            <p:ph idx="1"/>
          </p:nvPr>
        </p:nvSpPr>
        <p:spPr>
          <a:xfrm>
            <a:off x="1092621" y="1903770"/>
            <a:ext cx="10820400" cy="4024125"/>
          </a:xfrm>
        </p:spPr>
        <p:txBody>
          <a:bodyPr>
            <a:noAutofit/>
          </a:bodyPr>
          <a:lstStyle/>
          <a:p>
            <a:r>
              <a:rPr lang="en-US" sz="4000" dirty="0">
                <a:latin typeface="Arial" panose="020B0604020202020204" pitchFamily="34" charset="0"/>
                <a:cs typeface="Arial" panose="020B0604020202020204" pitchFamily="34" charset="0"/>
              </a:rPr>
              <a:t>Physical – Health of the Body</a:t>
            </a:r>
          </a:p>
          <a:p>
            <a:endParaRPr lang="en-US" sz="800" dirty="0"/>
          </a:p>
          <a:p>
            <a:r>
              <a:rPr lang="en-US" sz="4000" dirty="0">
                <a:latin typeface="Arial" panose="020B0604020202020204" pitchFamily="34" charset="0"/>
                <a:cs typeface="Arial" panose="020B0604020202020204" pitchFamily="34" charset="0"/>
              </a:rPr>
              <a:t>Emotional – Feelings</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Mental – Thoughts</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Spiritual – Beliefs and Values</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Relationships – With Yourself and Others</a:t>
            </a:r>
            <a:endParaRPr lang="en-US" sz="4000" dirty="0"/>
          </a:p>
        </p:txBody>
      </p:sp>
    </p:spTree>
    <p:extLst>
      <p:ext uri="{BB962C8B-B14F-4D97-AF65-F5344CB8AC3E}">
        <p14:creationId xmlns:p14="http://schemas.microsoft.com/office/powerpoint/2010/main" val="91610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155" y="874202"/>
            <a:ext cx="3915472" cy="555723"/>
          </a:xfrm>
        </p:spPr>
        <p:txBody>
          <a:bodyPr>
            <a:noAutofit/>
          </a:bodyPr>
          <a:lstStyle/>
          <a:p>
            <a:r>
              <a:rPr lang="en-US" sz="2800" dirty="0">
                <a:latin typeface="Arial" panose="020B0604020202020204" pitchFamily="34" charset="0"/>
                <a:cs typeface="Arial" panose="020B0604020202020204" pitchFamily="34" charset="0"/>
              </a:rPr>
              <a:t>Decision making</a:t>
            </a:r>
          </a:p>
        </p:txBody>
      </p:sp>
      <p:sp>
        <p:nvSpPr>
          <p:cNvPr id="3" name="Content Placeholder 2"/>
          <p:cNvSpPr>
            <a:spLocks noGrp="1"/>
          </p:cNvSpPr>
          <p:nvPr>
            <p:ph idx="1"/>
          </p:nvPr>
        </p:nvSpPr>
        <p:spPr>
          <a:xfrm>
            <a:off x="619432" y="2191674"/>
            <a:ext cx="9743768" cy="3383216"/>
          </a:xfrm>
        </p:spPr>
        <p:txBody>
          <a:bodyPr>
            <a:normAutofit/>
          </a:bodyPr>
          <a:lstStyle/>
          <a:p>
            <a:pPr lvl="1">
              <a:buFont typeface="Arial" panose="020B0604020202020204" pitchFamily="34" charset="0"/>
              <a:buChar char="•"/>
            </a:pPr>
            <a:r>
              <a:rPr lang="en-US" sz="4000" dirty="0">
                <a:latin typeface="Arial" panose="020B0604020202020204" pitchFamily="34" charset="0"/>
                <a:ea typeface="Calibri" panose="020F0502020204030204" pitchFamily="34" charset="0"/>
                <a:cs typeface="Arial" panose="020B0604020202020204" pitchFamily="34" charset="0"/>
              </a:rPr>
              <a:t>A Learned Skill </a:t>
            </a:r>
          </a:p>
          <a:p>
            <a:pPr lvl="1">
              <a:buFont typeface="Arial" panose="020B0604020202020204" pitchFamily="34" charset="0"/>
              <a:buChar char="•"/>
            </a:pPr>
            <a:endParaRPr lang="en-US" sz="800" dirty="0">
              <a:latin typeface="Arial" panose="020B0604020202020204" pitchFamily="34" charset="0"/>
              <a:ea typeface="Calibri" panose="020F0502020204030204" pitchFamily="34" charset="0"/>
              <a:cs typeface="Arial" panose="020B0604020202020204" pitchFamily="34" charset="0"/>
            </a:endParaRPr>
          </a:p>
          <a:p>
            <a:pPr lvl="1">
              <a:buFont typeface="Arial" panose="020B0604020202020204" pitchFamily="34" charset="0"/>
              <a:buChar char="•"/>
            </a:pPr>
            <a:r>
              <a:rPr lang="en-US" sz="4000" dirty="0">
                <a:latin typeface="Arial" panose="020B0604020202020204" pitchFamily="34" charset="0"/>
                <a:ea typeface="Calibri" panose="020F0502020204030204" pitchFamily="34" charset="0"/>
                <a:cs typeface="Arial" panose="020B0604020202020204" pitchFamily="34" charset="0"/>
              </a:rPr>
              <a:t>Opportunity to Practice</a:t>
            </a:r>
          </a:p>
          <a:p>
            <a:pPr lvl="1">
              <a:buFont typeface="Arial" panose="020B0604020202020204" pitchFamily="34" charset="0"/>
              <a:buChar char="•"/>
            </a:pPr>
            <a:endParaRPr lang="en-US" sz="800" dirty="0">
              <a:latin typeface="Arial" panose="020B0604020202020204" pitchFamily="34" charset="0"/>
              <a:ea typeface="Calibri" panose="020F0502020204030204" pitchFamily="34" charset="0"/>
              <a:cs typeface="Arial" panose="020B0604020202020204" pitchFamily="34" charset="0"/>
            </a:endParaRPr>
          </a:p>
          <a:p>
            <a:pPr lvl="1"/>
            <a:r>
              <a:rPr lang="en-US" sz="4000" dirty="0">
                <a:latin typeface="Arial" panose="020B0604020202020204" pitchFamily="34" charset="0"/>
                <a:ea typeface="Calibri" panose="020F0502020204030204" pitchFamily="34" charset="0"/>
                <a:cs typeface="Arial" panose="020B0604020202020204" pitchFamily="34" charset="0"/>
              </a:rPr>
              <a:t>Support to Gain Confidence</a:t>
            </a:r>
          </a:p>
          <a:p>
            <a:pPr lvl="1">
              <a:buFont typeface="Arial" panose="020B0604020202020204" pitchFamily="34" charset="0"/>
              <a:buChar char="•"/>
            </a:pPr>
            <a:endParaRPr lang="en-US" sz="800" dirty="0">
              <a:latin typeface="Arial" panose="020B0604020202020204" pitchFamily="34" charset="0"/>
              <a:ea typeface="Calibri" panose="020F0502020204030204" pitchFamily="34" charset="0"/>
              <a:cs typeface="Arial" panose="020B0604020202020204" pitchFamily="34" charset="0"/>
            </a:endParaRPr>
          </a:p>
          <a:p>
            <a:pPr lvl="1">
              <a:buFont typeface="Arial" panose="020B0604020202020204" pitchFamily="34" charset="0"/>
              <a:buChar char="•"/>
            </a:pPr>
            <a:r>
              <a:rPr lang="en-US" sz="4000" dirty="0">
                <a:latin typeface="Arial" panose="020B0604020202020204" pitchFamily="34" charset="0"/>
                <a:ea typeface="Calibri" panose="020F0502020204030204" pitchFamily="34" charset="0"/>
                <a:cs typeface="Arial" panose="020B0604020202020204" pitchFamily="34" charset="0"/>
              </a:rPr>
              <a:t>Develop Capacity</a:t>
            </a:r>
          </a:p>
          <a:p>
            <a:pPr lvl="1">
              <a:buFont typeface="Arial" panose="020B0604020202020204" pitchFamily="34" charset="0"/>
              <a:buChar char="•"/>
            </a:pPr>
            <a:endParaRPr lang="en-US" sz="3700" dirty="0">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048000" y="2191674"/>
            <a:ext cx="6096000" cy="787652"/>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771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322" y="218683"/>
            <a:ext cx="8610600" cy="1293028"/>
          </a:xfrm>
        </p:spPr>
        <p:txBody>
          <a:bodyPr>
            <a:normAutofit/>
          </a:bodyPr>
          <a:lstStyle/>
          <a:p>
            <a:r>
              <a:rPr lang="en-US" sz="2800" dirty="0">
                <a:latin typeface="Arial" panose="020B0604020202020204" pitchFamily="34" charset="0"/>
                <a:cs typeface="Arial" panose="020B0604020202020204" pitchFamily="34" charset="0"/>
              </a:rPr>
              <a:t>provider questions</a:t>
            </a:r>
          </a:p>
        </p:txBody>
      </p:sp>
      <p:pic>
        <p:nvPicPr>
          <p:cNvPr id="4" name="Content Placeholder 3"/>
          <p:cNvPicPr>
            <a:picLocks noGrp="1"/>
          </p:cNvPicPr>
          <p:nvPr>
            <p:ph idx="1"/>
          </p:nvPr>
        </p:nvPicPr>
        <p:blipFill>
          <a:blip r:embed="rId2"/>
          <a:stretch>
            <a:fillRect/>
          </a:stretch>
        </p:blipFill>
        <p:spPr>
          <a:xfrm>
            <a:off x="958645" y="1917290"/>
            <a:ext cx="10220632" cy="4719484"/>
          </a:xfrm>
          <a:prstGeom prst="rect">
            <a:avLst/>
          </a:prstGeom>
        </p:spPr>
      </p:pic>
    </p:spTree>
    <p:extLst>
      <p:ext uri="{BB962C8B-B14F-4D97-AF65-F5344CB8AC3E}">
        <p14:creationId xmlns:p14="http://schemas.microsoft.com/office/powerpoint/2010/main" val="280778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3" y="1894075"/>
            <a:ext cx="11434916" cy="1232583"/>
          </a:xfrm>
        </p:spPr>
        <p:txBody>
          <a:bodyPr>
            <a:normAutofit/>
          </a:bodyPr>
          <a:lstStyle/>
          <a:p>
            <a:pPr algn="ctr"/>
            <a:r>
              <a:rPr lang="en-US" sz="5400" dirty="0">
                <a:latin typeface="Arial" panose="020B0604020202020204" pitchFamily="34" charset="0"/>
                <a:cs typeface="Arial" panose="020B0604020202020204" pitchFamily="34" charset="0"/>
              </a:rPr>
              <a:t>Developing skills</a:t>
            </a:r>
          </a:p>
        </p:txBody>
      </p:sp>
    </p:spTree>
    <p:extLst>
      <p:ext uri="{BB962C8B-B14F-4D97-AF65-F5344CB8AC3E}">
        <p14:creationId xmlns:p14="http://schemas.microsoft.com/office/powerpoint/2010/main" val="390251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348" y="218683"/>
            <a:ext cx="8610600" cy="1293028"/>
          </a:xfrm>
        </p:spPr>
        <p:txBody>
          <a:bodyPr>
            <a:normAutofit/>
          </a:bodyPr>
          <a:lstStyle/>
          <a:p>
            <a:r>
              <a:rPr lang="en-US" sz="2800" dirty="0">
                <a:latin typeface="Arial" panose="020B0604020202020204" pitchFamily="34" charset="0"/>
                <a:cs typeface="Arial" panose="020B0604020202020204" pitchFamily="34" charset="0"/>
              </a:rPr>
              <a:t>Managing health care</a:t>
            </a:r>
          </a:p>
        </p:txBody>
      </p:sp>
      <p:sp>
        <p:nvSpPr>
          <p:cNvPr id="3" name="Content Placeholder 2"/>
          <p:cNvSpPr>
            <a:spLocks noGrp="1"/>
          </p:cNvSpPr>
          <p:nvPr>
            <p:ph idx="1"/>
          </p:nvPr>
        </p:nvSpPr>
        <p:spPr>
          <a:xfrm>
            <a:off x="685799" y="2371541"/>
            <a:ext cx="11239901" cy="4024125"/>
          </a:xfrm>
        </p:spPr>
        <p:txBody>
          <a:bodyPr>
            <a:normAutofit/>
          </a:bodyPr>
          <a:lstStyle/>
          <a:p>
            <a:r>
              <a:rPr lang="en-US" sz="4000" dirty="0">
                <a:latin typeface="Arial" panose="020B0604020202020204" pitchFamily="34" charset="0"/>
                <a:cs typeface="Arial" panose="020B0604020202020204" pitchFamily="34" charset="0"/>
              </a:rPr>
              <a:t>Make Doctor’s Appointments</a:t>
            </a:r>
          </a:p>
          <a:p>
            <a:pPr marL="0" indent="0">
              <a:buNone/>
            </a:pPr>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Refill Medications</a:t>
            </a:r>
          </a:p>
          <a:p>
            <a:endParaRPr lang="en-US" sz="8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Ask Doctor/ Medical Provider Questions</a:t>
            </a:r>
          </a:p>
          <a:p>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769979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445</TotalTime>
  <Words>914</Words>
  <Application>Microsoft Office PowerPoint</Application>
  <PresentationFormat>Widescreen</PresentationFormat>
  <Paragraphs>153</Paragraphs>
  <Slides>19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Vapor Trail</vt:lpstr>
      <vt:lpstr>Becoming INDEPENDENT</vt:lpstr>
      <vt:lpstr>Adolescent Transition</vt:lpstr>
      <vt:lpstr>adolescence</vt:lpstr>
      <vt:lpstr>School expectations</vt:lpstr>
      <vt:lpstr>Health expectations</vt:lpstr>
      <vt:lpstr>Decision making</vt:lpstr>
      <vt:lpstr>provider questions</vt:lpstr>
      <vt:lpstr>Developing skills</vt:lpstr>
      <vt:lpstr>Managing health care</vt:lpstr>
      <vt:lpstr>Ask me 3</vt:lpstr>
      <vt:lpstr>Ask me 3</vt:lpstr>
      <vt:lpstr>Monitor Progress </vt:lpstr>
      <vt:lpstr>checklists</vt:lpstr>
      <vt:lpstr>checklists</vt:lpstr>
      <vt:lpstr>Shared responsibility</vt:lpstr>
      <vt:lpstr>Daily and emergency plans</vt:lpstr>
      <vt:lpstr>Future topics</vt:lpstr>
      <vt:lpstr>QUESTIONS</vt:lpstr>
      <vt:lpstr>Contact information</vt:lpstr>
    </vt:vector>
  </TitlesOfParts>
  <Company>State of Alaska - Health and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INDEPENDENT</dc:title>
  <dc:creator>Singleton, Joanne</dc:creator>
  <cp:lastModifiedBy>Singleton, Joanne (HSS)</cp:lastModifiedBy>
  <cp:revision>4</cp:revision>
  <dcterms:created xsi:type="dcterms:W3CDTF">2020-10-12T16:57:26Z</dcterms:created>
  <dcterms:modified xsi:type="dcterms:W3CDTF">2020-10-13T19:35:08Z</dcterms:modified>
</cp:coreProperties>
</file>