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ramczyk, Sarah C" initials="ASC" lastIdx="5" clrIdx="0">
    <p:extLst>
      <p:ext uri="{19B8F6BF-5375-455C-9EA6-DF929625EA0E}">
        <p15:presenceInfo xmlns:p15="http://schemas.microsoft.com/office/powerpoint/2012/main" userId="S-1-5-21-1192485238-3749774130-1651237993-105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6" d="100"/>
          <a:sy n="76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2D8FA8-FC92-4E67-AD35-1383FCD17193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89367DC8-328B-4CA8-87B1-6746A3923C50}">
      <dgm:prSet phldrT="[Text]"/>
      <dgm:spPr/>
      <dgm:t>
        <a:bodyPr/>
        <a:lstStyle/>
        <a:p>
          <a:pPr algn="l">
            <a:lnSpc>
              <a:spcPct val="75000"/>
            </a:lnSpc>
            <a:spcAft>
              <a:spcPts val="0"/>
            </a:spcAft>
          </a:pPr>
          <a:r>
            <a:rPr lang="en-US" dirty="0"/>
            <a:t>Grievance </a:t>
          </a:r>
        </a:p>
        <a:p>
          <a:pPr algn="l">
            <a:lnSpc>
              <a:spcPct val="75000"/>
            </a:lnSpc>
            <a:spcAft>
              <a:spcPts val="0"/>
            </a:spcAft>
          </a:pPr>
          <a:r>
            <a:rPr lang="en-US" dirty="0"/>
            <a:t>received</a:t>
          </a:r>
        </a:p>
      </dgm:t>
    </dgm:pt>
    <dgm:pt modelId="{CDACDBE9-EB84-407F-A58F-4CDBFE9B7381}" type="parTrans" cxnId="{A6D7BE96-0D65-4EAB-8745-8FAF0006E1F2}">
      <dgm:prSet/>
      <dgm:spPr/>
      <dgm:t>
        <a:bodyPr/>
        <a:lstStyle/>
        <a:p>
          <a:endParaRPr lang="en-US"/>
        </a:p>
      </dgm:t>
    </dgm:pt>
    <dgm:pt modelId="{8237CAEB-A273-42EB-8AF2-3A5C4F41F525}" type="sibTrans" cxnId="{A6D7BE96-0D65-4EAB-8745-8FAF0006E1F2}">
      <dgm:prSet/>
      <dgm:spPr/>
      <dgm:t>
        <a:bodyPr/>
        <a:lstStyle/>
        <a:p>
          <a:endParaRPr lang="en-US"/>
        </a:p>
      </dgm:t>
    </dgm:pt>
    <dgm:pt modelId="{893E6687-83EC-46B0-AD99-87DDB9AC3CD3}">
      <dgm:prSet phldrT="[Text]"/>
      <dgm:spPr/>
      <dgm:t>
        <a:bodyPr/>
        <a:lstStyle/>
        <a:p>
          <a:r>
            <a:rPr lang="en-US" dirty="0"/>
            <a:t>Grievance reviewed and accepted or denied</a:t>
          </a:r>
        </a:p>
      </dgm:t>
    </dgm:pt>
    <dgm:pt modelId="{8AB9B3F2-10E9-49A7-9832-55885283A29D}" type="parTrans" cxnId="{2100E4DE-C97F-4163-868C-1F1C83C81DE6}">
      <dgm:prSet/>
      <dgm:spPr/>
      <dgm:t>
        <a:bodyPr/>
        <a:lstStyle/>
        <a:p>
          <a:endParaRPr lang="en-US"/>
        </a:p>
      </dgm:t>
    </dgm:pt>
    <dgm:pt modelId="{9F3A7F06-C9EC-4B98-9CA4-8FCB0A50E7B8}" type="sibTrans" cxnId="{2100E4DE-C97F-4163-868C-1F1C83C81DE6}">
      <dgm:prSet/>
      <dgm:spPr/>
      <dgm:t>
        <a:bodyPr/>
        <a:lstStyle/>
        <a:p>
          <a:endParaRPr lang="en-US"/>
        </a:p>
      </dgm:t>
    </dgm:pt>
    <dgm:pt modelId="{F64E7C08-8A3C-4369-94A5-A8BD6983920B}">
      <dgm:prSet phldrT="[Text]"/>
      <dgm:spPr/>
      <dgm:t>
        <a:bodyPr/>
        <a:lstStyle/>
        <a:p>
          <a:r>
            <a:rPr lang="en-US" dirty="0"/>
            <a:t>Supervisor meets with grievant</a:t>
          </a:r>
        </a:p>
      </dgm:t>
    </dgm:pt>
    <dgm:pt modelId="{DC45CDA9-CEA4-4F6F-8B79-4345852633E1}" type="parTrans" cxnId="{850CBA9D-40AC-43A6-A1B1-3513BD502A71}">
      <dgm:prSet/>
      <dgm:spPr/>
      <dgm:t>
        <a:bodyPr/>
        <a:lstStyle/>
        <a:p>
          <a:endParaRPr lang="en-US"/>
        </a:p>
      </dgm:t>
    </dgm:pt>
    <dgm:pt modelId="{56C513EC-F846-4CFC-A766-05914ABACC7E}" type="sibTrans" cxnId="{850CBA9D-40AC-43A6-A1B1-3513BD502A71}">
      <dgm:prSet/>
      <dgm:spPr/>
      <dgm:t>
        <a:bodyPr/>
        <a:lstStyle/>
        <a:p>
          <a:endParaRPr lang="en-US"/>
        </a:p>
      </dgm:t>
    </dgm:pt>
    <dgm:pt modelId="{BBB20670-9F9D-44F2-97D4-DF5D79C87061}" type="pres">
      <dgm:prSet presAssocID="{172D8FA8-FC92-4E67-AD35-1383FCD17193}" presName="Name0" presStyleCnt="0">
        <dgm:presLayoutVars>
          <dgm:dir/>
          <dgm:resizeHandles val="exact"/>
        </dgm:presLayoutVars>
      </dgm:prSet>
      <dgm:spPr/>
    </dgm:pt>
    <dgm:pt modelId="{9B9296FD-61F0-4635-A4C3-AC154B4C1484}" type="pres">
      <dgm:prSet presAssocID="{172D8FA8-FC92-4E67-AD35-1383FCD17193}" presName="arrow" presStyleLbl="bgShp" presStyleIdx="0" presStyleCnt="1"/>
      <dgm:spPr/>
    </dgm:pt>
    <dgm:pt modelId="{F699AAC1-F187-479E-9984-C5D272B9F9EE}" type="pres">
      <dgm:prSet presAssocID="{172D8FA8-FC92-4E67-AD35-1383FCD17193}" presName="points" presStyleCnt="0"/>
      <dgm:spPr/>
    </dgm:pt>
    <dgm:pt modelId="{8E69C29D-8C8E-425F-AD25-35541997053D}" type="pres">
      <dgm:prSet presAssocID="{89367DC8-328B-4CA8-87B1-6746A3923C50}" presName="compositeA" presStyleCnt="0"/>
      <dgm:spPr/>
    </dgm:pt>
    <dgm:pt modelId="{BC7C2467-560C-4533-8304-474EC71D72AE}" type="pres">
      <dgm:prSet presAssocID="{89367DC8-328B-4CA8-87B1-6746A3923C50}" presName="textA" presStyleLbl="revTx" presStyleIdx="0" presStyleCnt="3" custScaleX="53375" custLinFactNeighborX="-14379">
        <dgm:presLayoutVars>
          <dgm:bulletEnabled val="1"/>
        </dgm:presLayoutVars>
      </dgm:prSet>
      <dgm:spPr/>
    </dgm:pt>
    <dgm:pt modelId="{98674138-23FE-4F72-BB9D-148E37479645}" type="pres">
      <dgm:prSet presAssocID="{89367DC8-328B-4CA8-87B1-6746A3923C50}" presName="circleA" presStyleLbl="node1" presStyleIdx="0" presStyleCnt="3" custLinFactX="-7215" custLinFactNeighborX="-100000" custLinFactNeighborY="2144"/>
      <dgm:spPr/>
    </dgm:pt>
    <dgm:pt modelId="{DE7D12AA-50EF-48FB-BE6E-D263DBBACB3D}" type="pres">
      <dgm:prSet presAssocID="{89367DC8-328B-4CA8-87B1-6746A3923C50}" presName="spaceA" presStyleCnt="0"/>
      <dgm:spPr/>
    </dgm:pt>
    <dgm:pt modelId="{B88552C5-F708-497C-8D91-FF7C3CDAE570}" type="pres">
      <dgm:prSet presAssocID="{8237CAEB-A273-42EB-8AF2-3A5C4F41F525}" presName="space" presStyleCnt="0"/>
      <dgm:spPr/>
    </dgm:pt>
    <dgm:pt modelId="{E0642385-DABB-43CB-B0A9-C3C10DC29F60}" type="pres">
      <dgm:prSet presAssocID="{893E6687-83EC-46B0-AD99-87DDB9AC3CD3}" presName="compositeB" presStyleCnt="0"/>
      <dgm:spPr/>
    </dgm:pt>
    <dgm:pt modelId="{EFA2BDF0-C145-4597-8F48-1569E393AD7C}" type="pres">
      <dgm:prSet presAssocID="{893E6687-83EC-46B0-AD99-87DDB9AC3CD3}" presName="textB" presStyleLbl="revTx" presStyleIdx="1" presStyleCnt="3" custLinFactNeighborX="-40383" custLinFactNeighborY="536">
        <dgm:presLayoutVars>
          <dgm:bulletEnabled val="1"/>
        </dgm:presLayoutVars>
      </dgm:prSet>
      <dgm:spPr/>
    </dgm:pt>
    <dgm:pt modelId="{D778EFFE-128D-469D-BCFE-DE5D0D7E6DED}" type="pres">
      <dgm:prSet presAssocID="{893E6687-83EC-46B0-AD99-87DDB9AC3CD3}" presName="circleB" presStyleLbl="node1" presStyleIdx="1" presStyleCnt="3" custLinFactX="-100000" custLinFactNeighborX="-189482" custLinFactNeighborY="0"/>
      <dgm:spPr/>
    </dgm:pt>
    <dgm:pt modelId="{10B50C98-3CA3-4C87-AA7A-98E2DD074E1B}" type="pres">
      <dgm:prSet presAssocID="{893E6687-83EC-46B0-AD99-87DDB9AC3CD3}" presName="spaceB" presStyleCnt="0"/>
      <dgm:spPr/>
    </dgm:pt>
    <dgm:pt modelId="{1D8F7C85-AB83-4929-A9E4-C18236995233}" type="pres">
      <dgm:prSet presAssocID="{9F3A7F06-C9EC-4B98-9CA4-8FCB0A50E7B8}" presName="space" presStyleCnt="0"/>
      <dgm:spPr/>
    </dgm:pt>
    <dgm:pt modelId="{80F77658-A562-4220-B9E1-35F3EDE71D93}" type="pres">
      <dgm:prSet presAssocID="{F64E7C08-8A3C-4369-94A5-A8BD6983920B}" presName="compositeA" presStyleCnt="0"/>
      <dgm:spPr/>
    </dgm:pt>
    <dgm:pt modelId="{3560AB86-97E0-4013-8012-5A143FD20F42}" type="pres">
      <dgm:prSet presAssocID="{F64E7C08-8A3C-4369-94A5-A8BD6983920B}" presName="textA" presStyleLbl="revTx" presStyleIdx="2" presStyleCnt="3" custScaleX="91044" custLinFactNeighborX="-70975" custLinFactNeighborY="536">
        <dgm:presLayoutVars>
          <dgm:bulletEnabled val="1"/>
        </dgm:presLayoutVars>
      </dgm:prSet>
      <dgm:spPr/>
    </dgm:pt>
    <dgm:pt modelId="{8D5062E2-5E41-4C21-B746-264C4D187804}" type="pres">
      <dgm:prSet presAssocID="{F64E7C08-8A3C-4369-94A5-A8BD6983920B}" presName="circleA" presStyleLbl="node1" presStyleIdx="2" presStyleCnt="3" custLinFactX="-200000" custLinFactNeighborX="-297479" custLinFactNeighborY="0"/>
      <dgm:spPr/>
    </dgm:pt>
    <dgm:pt modelId="{C792CC77-5A24-4CE1-BC91-91A241462A60}" type="pres">
      <dgm:prSet presAssocID="{F64E7C08-8A3C-4369-94A5-A8BD6983920B}" presName="spaceA" presStyleCnt="0"/>
      <dgm:spPr/>
    </dgm:pt>
  </dgm:ptLst>
  <dgm:cxnLst>
    <dgm:cxn modelId="{62311E30-E0E1-4D91-BADE-4F1517F5D304}" type="presOf" srcId="{F64E7C08-8A3C-4369-94A5-A8BD6983920B}" destId="{3560AB86-97E0-4013-8012-5A143FD20F42}" srcOrd="0" destOrd="0" presId="urn:microsoft.com/office/officeart/2005/8/layout/hProcess11"/>
    <dgm:cxn modelId="{A6D7BE96-0D65-4EAB-8745-8FAF0006E1F2}" srcId="{172D8FA8-FC92-4E67-AD35-1383FCD17193}" destId="{89367DC8-328B-4CA8-87B1-6746A3923C50}" srcOrd="0" destOrd="0" parTransId="{CDACDBE9-EB84-407F-A58F-4CDBFE9B7381}" sibTransId="{8237CAEB-A273-42EB-8AF2-3A5C4F41F525}"/>
    <dgm:cxn modelId="{850CBA9D-40AC-43A6-A1B1-3513BD502A71}" srcId="{172D8FA8-FC92-4E67-AD35-1383FCD17193}" destId="{F64E7C08-8A3C-4369-94A5-A8BD6983920B}" srcOrd="2" destOrd="0" parTransId="{DC45CDA9-CEA4-4F6F-8B79-4345852633E1}" sibTransId="{56C513EC-F846-4CFC-A766-05914ABACC7E}"/>
    <dgm:cxn modelId="{B257D9A9-681B-4A16-8FF8-5BFFC93F9850}" type="presOf" srcId="{893E6687-83EC-46B0-AD99-87DDB9AC3CD3}" destId="{EFA2BDF0-C145-4597-8F48-1569E393AD7C}" srcOrd="0" destOrd="0" presId="urn:microsoft.com/office/officeart/2005/8/layout/hProcess11"/>
    <dgm:cxn modelId="{D8C28FD5-D07C-42E3-AD19-F4D8164AD9A3}" type="presOf" srcId="{172D8FA8-FC92-4E67-AD35-1383FCD17193}" destId="{BBB20670-9F9D-44F2-97D4-DF5D79C87061}" srcOrd="0" destOrd="0" presId="urn:microsoft.com/office/officeart/2005/8/layout/hProcess11"/>
    <dgm:cxn modelId="{2100E4DE-C97F-4163-868C-1F1C83C81DE6}" srcId="{172D8FA8-FC92-4E67-AD35-1383FCD17193}" destId="{893E6687-83EC-46B0-AD99-87DDB9AC3CD3}" srcOrd="1" destOrd="0" parTransId="{8AB9B3F2-10E9-49A7-9832-55885283A29D}" sibTransId="{9F3A7F06-C9EC-4B98-9CA4-8FCB0A50E7B8}"/>
    <dgm:cxn modelId="{1F1CE8F2-B1EC-4212-A49D-B1D51A5B61CA}" type="presOf" srcId="{89367DC8-328B-4CA8-87B1-6746A3923C50}" destId="{BC7C2467-560C-4533-8304-474EC71D72AE}" srcOrd="0" destOrd="0" presId="urn:microsoft.com/office/officeart/2005/8/layout/hProcess11"/>
    <dgm:cxn modelId="{D61D4496-8560-4C78-8FF9-0119D0CB422A}" type="presParOf" srcId="{BBB20670-9F9D-44F2-97D4-DF5D79C87061}" destId="{9B9296FD-61F0-4635-A4C3-AC154B4C1484}" srcOrd="0" destOrd="0" presId="urn:microsoft.com/office/officeart/2005/8/layout/hProcess11"/>
    <dgm:cxn modelId="{8420F189-A0D3-4F37-9237-325B859C81CB}" type="presParOf" srcId="{BBB20670-9F9D-44F2-97D4-DF5D79C87061}" destId="{F699AAC1-F187-479E-9984-C5D272B9F9EE}" srcOrd="1" destOrd="0" presId="urn:microsoft.com/office/officeart/2005/8/layout/hProcess11"/>
    <dgm:cxn modelId="{B2A1BF65-0052-421B-B2C2-C08D0CDE70D4}" type="presParOf" srcId="{F699AAC1-F187-479E-9984-C5D272B9F9EE}" destId="{8E69C29D-8C8E-425F-AD25-35541997053D}" srcOrd="0" destOrd="0" presId="urn:microsoft.com/office/officeart/2005/8/layout/hProcess11"/>
    <dgm:cxn modelId="{845E08BC-A908-4DE5-8752-ACF8A2C15B21}" type="presParOf" srcId="{8E69C29D-8C8E-425F-AD25-35541997053D}" destId="{BC7C2467-560C-4533-8304-474EC71D72AE}" srcOrd="0" destOrd="0" presId="urn:microsoft.com/office/officeart/2005/8/layout/hProcess11"/>
    <dgm:cxn modelId="{DF978AFE-B087-4AFB-BC8A-4D626EB9BE57}" type="presParOf" srcId="{8E69C29D-8C8E-425F-AD25-35541997053D}" destId="{98674138-23FE-4F72-BB9D-148E37479645}" srcOrd="1" destOrd="0" presId="urn:microsoft.com/office/officeart/2005/8/layout/hProcess11"/>
    <dgm:cxn modelId="{7E0D7126-5DBF-4A8B-BD74-7A8596CBAA29}" type="presParOf" srcId="{8E69C29D-8C8E-425F-AD25-35541997053D}" destId="{DE7D12AA-50EF-48FB-BE6E-D263DBBACB3D}" srcOrd="2" destOrd="0" presId="urn:microsoft.com/office/officeart/2005/8/layout/hProcess11"/>
    <dgm:cxn modelId="{E9B9F335-CE14-45B0-971F-40B6C54D3AFB}" type="presParOf" srcId="{F699AAC1-F187-479E-9984-C5D272B9F9EE}" destId="{B88552C5-F708-497C-8D91-FF7C3CDAE570}" srcOrd="1" destOrd="0" presId="urn:microsoft.com/office/officeart/2005/8/layout/hProcess11"/>
    <dgm:cxn modelId="{FD54ACB1-05D0-423D-92D5-210FA45D7D38}" type="presParOf" srcId="{F699AAC1-F187-479E-9984-C5D272B9F9EE}" destId="{E0642385-DABB-43CB-B0A9-C3C10DC29F60}" srcOrd="2" destOrd="0" presId="urn:microsoft.com/office/officeart/2005/8/layout/hProcess11"/>
    <dgm:cxn modelId="{56C08948-0E0C-4063-9E42-A2FC1B7F4369}" type="presParOf" srcId="{E0642385-DABB-43CB-B0A9-C3C10DC29F60}" destId="{EFA2BDF0-C145-4597-8F48-1569E393AD7C}" srcOrd="0" destOrd="0" presId="urn:microsoft.com/office/officeart/2005/8/layout/hProcess11"/>
    <dgm:cxn modelId="{666DD1A6-134B-40C5-B6BC-1EE530966422}" type="presParOf" srcId="{E0642385-DABB-43CB-B0A9-C3C10DC29F60}" destId="{D778EFFE-128D-469D-BCFE-DE5D0D7E6DED}" srcOrd="1" destOrd="0" presId="urn:microsoft.com/office/officeart/2005/8/layout/hProcess11"/>
    <dgm:cxn modelId="{4997B11F-7A88-4FB2-9D3C-FEA1F5D1A483}" type="presParOf" srcId="{E0642385-DABB-43CB-B0A9-C3C10DC29F60}" destId="{10B50C98-3CA3-4C87-AA7A-98E2DD074E1B}" srcOrd="2" destOrd="0" presId="urn:microsoft.com/office/officeart/2005/8/layout/hProcess11"/>
    <dgm:cxn modelId="{52DF4CF8-26AC-474F-9496-4108A58C6441}" type="presParOf" srcId="{F699AAC1-F187-479E-9984-C5D272B9F9EE}" destId="{1D8F7C85-AB83-4929-A9E4-C18236995233}" srcOrd="3" destOrd="0" presId="urn:microsoft.com/office/officeart/2005/8/layout/hProcess11"/>
    <dgm:cxn modelId="{04811E20-00C0-4055-97C3-31056865FEBD}" type="presParOf" srcId="{F699AAC1-F187-479E-9984-C5D272B9F9EE}" destId="{80F77658-A562-4220-B9E1-35F3EDE71D93}" srcOrd="4" destOrd="0" presId="urn:microsoft.com/office/officeart/2005/8/layout/hProcess11"/>
    <dgm:cxn modelId="{D0088B49-FF39-4DEB-B909-C4701454EA66}" type="presParOf" srcId="{80F77658-A562-4220-B9E1-35F3EDE71D93}" destId="{3560AB86-97E0-4013-8012-5A143FD20F42}" srcOrd="0" destOrd="0" presId="urn:microsoft.com/office/officeart/2005/8/layout/hProcess11"/>
    <dgm:cxn modelId="{D6697F91-A53C-4040-B025-EFFA79EB96CC}" type="presParOf" srcId="{80F77658-A562-4220-B9E1-35F3EDE71D93}" destId="{8D5062E2-5E41-4C21-B746-264C4D187804}" srcOrd="1" destOrd="0" presId="urn:microsoft.com/office/officeart/2005/8/layout/hProcess11"/>
    <dgm:cxn modelId="{8B49C378-B370-4E41-9327-B96AC2A057E6}" type="presParOf" srcId="{80F77658-A562-4220-B9E1-35F3EDE71D93}" destId="{C792CC77-5A24-4CE1-BC91-91A241462A6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296FD-61F0-4635-A4C3-AC154B4C1484}">
      <dsp:nvSpPr>
        <dsp:cNvPr id="0" name=""/>
        <dsp:cNvSpPr/>
      </dsp:nvSpPr>
      <dsp:spPr>
        <a:xfrm>
          <a:off x="0" y="1211580"/>
          <a:ext cx="9872663" cy="161544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C2467-560C-4533-8304-474EC71D72AE}">
      <dsp:nvSpPr>
        <dsp:cNvPr id="0" name=""/>
        <dsp:cNvSpPr/>
      </dsp:nvSpPr>
      <dsp:spPr>
        <a:xfrm>
          <a:off x="260145" y="0"/>
          <a:ext cx="1528370" cy="161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marL="0" lvl="0" indent="0" algn="l" defTabSz="1022350">
            <a:lnSpc>
              <a:spcPct val="75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300" kern="1200" dirty="0"/>
            <a:t>Grievance </a:t>
          </a:r>
        </a:p>
        <a:p>
          <a:pPr marL="0" lvl="0" indent="0" algn="l" defTabSz="1022350">
            <a:lnSpc>
              <a:spcPct val="75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300" kern="1200" dirty="0"/>
            <a:t>received</a:t>
          </a:r>
        </a:p>
      </dsp:txBody>
      <dsp:txXfrm>
        <a:off x="260145" y="0"/>
        <a:ext cx="1528370" cy="1615440"/>
      </dsp:txXfrm>
    </dsp:sp>
    <dsp:sp modelId="{98674138-23FE-4F72-BB9D-148E37479645}">
      <dsp:nvSpPr>
        <dsp:cNvPr id="0" name=""/>
        <dsp:cNvSpPr/>
      </dsp:nvSpPr>
      <dsp:spPr>
        <a:xfrm>
          <a:off x="801139" y="1826028"/>
          <a:ext cx="403860" cy="403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2BDF0-C145-4597-8F48-1569E393AD7C}">
      <dsp:nvSpPr>
        <dsp:cNvPr id="0" name=""/>
        <dsp:cNvSpPr/>
      </dsp:nvSpPr>
      <dsp:spPr>
        <a:xfrm>
          <a:off x="1854619" y="2423160"/>
          <a:ext cx="2863457" cy="161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Grievance reviewed and accepted or denied</a:t>
          </a:r>
        </a:p>
      </dsp:txBody>
      <dsp:txXfrm>
        <a:off x="1854619" y="2423160"/>
        <a:ext cx="2863457" cy="1615440"/>
      </dsp:txXfrm>
    </dsp:sp>
    <dsp:sp modelId="{D778EFFE-128D-469D-BCFE-DE5D0D7E6DED}">
      <dsp:nvSpPr>
        <dsp:cNvPr id="0" name=""/>
        <dsp:cNvSpPr/>
      </dsp:nvSpPr>
      <dsp:spPr>
        <a:xfrm>
          <a:off x="3071666" y="1817370"/>
          <a:ext cx="403860" cy="403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60AB86-97E0-4013-8012-5A143FD20F42}">
      <dsp:nvSpPr>
        <dsp:cNvPr id="0" name=""/>
        <dsp:cNvSpPr/>
      </dsp:nvSpPr>
      <dsp:spPr>
        <a:xfrm>
          <a:off x="4113486" y="8658"/>
          <a:ext cx="2607006" cy="161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Supervisor meets with grievant</a:t>
          </a:r>
        </a:p>
      </dsp:txBody>
      <dsp:txXfrm>
        <a:off x="4113486" y="8658"/>
        <a:ext cx="2607006" cy="1615440"/>
      </dsp:txXfrm>
    </dsp:sp>
    <dsp:sp modelId="{8D5062E2-5E41-4C21-B746-264C4D187804}">
      <dsp:nvSpPr>
        <dsp:cNvPr id="0" name=""/>
        <dsp:cNvSpPr/>
      </dsp:nvSpPr>
      <dsp:spPr>
        <a:xfrm>
          <a:off x="5238280" y="1817370"/>
          <a:ext cx="403860" cy="403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7C0CDF-9D35-43A5-B4E2-B8021D08880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6314D8-3C45-4423-BC03-65A8C8E8FB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55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0CDF-9D35-43A5-B4E2-B8021D08880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14D8-3C45-4423-BC03-65A8C8E8F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7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0CDF-9D35-43A5-B4E2-B8021D08880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14D8-3C45-4423-BC03-65A8C8E8F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1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0CDF-9D35-43A5-B4E2-B8021D08880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14D8-3C45-4423-BC03-65A8C8E8F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0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0CDF-9D35-43A5-B4E2-B8021D08880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14D8-3C45-4423-BC03-65A8C8E8FB5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26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0CDF-9D35-43A5-B4E2-B8021D08880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14D8-3C45-4423-BC03-65A8C8E8F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3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0CDF-9D35-43A5-B4E2-B8021D08880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14D8-3C45-4423-BC03-65A8C8E8F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4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0CDF-9D35-43A5-B4E2-B8021D08880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14D8-3C45-4423-BC03-65A8C8E8F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3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0CDF-9D35-43A5-B4E2-B8021D08880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14D8-3C45-4423-BC03-65A8C8E8F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2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0CDF-9D35-43A5-B4E2-B8021D08880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14D8-3C45-4423-BC03-65A8C8E8F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0CDF-9D35-43A5-B4E2-B8021D08880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14D8-3C45-4423-BC03-65A8C8E8F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5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37C0CDF-9D35-43A5-B4E2-B8021D08880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16314D8-3C45-4423-BC03-65A8C8E8F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8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handle grievances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Chrissy Vogeley</a:t>
            </a:r>
          </a:p>
          <a:p>
            <a:r>
              <a:rPr lang="en-US" dirty="0"/>
              <a:t>Community Relations Manager</a:t>
            </a:r>
          </a:p>
          <a:p>
            <a:r>
              <a:rPr lang="en-US" dirty="0"/>
              <a:t>Office of Children’s Services</a:t>
            </a:r>
          </a:p>
        </p:txBody>
      </p:sp>
    </p:spTree>
    <p:extLst>
      <p:ext uri="{BB962C8B-B14F-4D97-AF65-F5344CB8AC3E}">
        <p14:creationId xmlns:p14="http://schemas.microsoft.com/office/powerpoint/2010/main" val="209236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 grievance?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r>
              <a:rPr lang="en-US" sz="2400" dirty="0"/>
              <a:t>Allegations by an individual who is affected by a case-specific decision or action of an OCS employee</a:t>
            </a:r>
          </a:p>
          <a:p>
            <a:pPr lvl="1"/>
            <a:r>
              <a:rPr lang="en-US" sz="2400" dirty="0"/>
              <a:t>Placement of child</a:t>
            </a:r>
          </a:p>
          <a:p>
            <a:pPr lvl="1"/>
            <a:r>
              <a:rPr lang="en-US" sz="2400" dirty="0"/>
              <a:t>Visitation</a:t>
            </a:r>
          </a:p>
          <a:p>
            <a:pPr lvl="1"/>
            <a:r>
              <a:rPr lang="en-US" sz="2400" dirty="0"/>
              <a:t>Treatment of client</a:t>
            </a:r>
          </a:p>
          <a:p>
            <a:r>
              <a:rPr lang="en-US" sz="2400" dirty="0"/>
              <a:t>Grievance procedures are listed in statute AS 47.10.098 and implemented through regulations under 7 AAC 54.255</a:t>
            </a:r>
          </a:p>
          <a:p>
            <a:r>
              <a:rPr lang="en-US" sz="2400" dirty="0"/>
              <a:t>Grievances must be filed:</a:t>
            </a:r>
          </a:p>
          <a:p>
            <a:pPr lvl="1"/>
            <a:r>
              <a:rPr lang="en-US" sz="2400" dirty="0"/>
              <a:t>Within 6 months of the notice of action or decision</a:t>
            </a:r>
          </a:p>
          <a:p>
            <a:pPr lvl="1"/>
            <a:r>
              <a:rPr lang="en-US" sz="2400" dirty="0"/>
              <a:t>Within 3 years regardless of whether or when the complainant received actual notice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5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196896"/>
          </a:xfrm>
        </p:spPr>
        <p:txBody>
          <a:bodyPr/>
          <a:lstStyle/>
          <a:p>
            <a:pPr algn="ctr"/>
            <a:r>
              <a:rPr lang="en-US" dirty="0"/>
              <a:t>Who can file a grievance?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06496"/>
            <a:ext cx="10515600" cy="4433179"/>
          </a:xfrm>
        </p:spPr>
        <p:txBody>
          <a:bodyPr>
            <a:noAutofit/>
          </a:bodyPr>
          <a:lstStyle/>
          <a:p>
            <a:pPr indent="-91440"/>
            <a:r>
              <a:rPr lang="en-US" sz="2400" dirty="0"/>
              <a:t>Parent or guardian</a:t>
            </a:r>
          </a:p>
          <a:p>
            <a:pPr indent="-91440"/>
            <a:r>
              <a:rPr lang="en-US" sz="2400" dirty="0"/>
              <a:t>Foster parent</a:t>
            </a:r>
          </a:p>
          <a:p>
            <a:pPr indent="-91440"/>
            <a:r>
              <a:rPr lang="en-US" sz="2400" dirty="0"/>
              <a:t>Adult family member</a:t>
            </a:r>
          </a:p>
          <a:p>
            <a:pPr indent="-91440"/>
            <a:r>
              <a:rPr lang="en-US" sz="2400" dirty="0"/>
              <a:t>A person with a significant relationship with the child</a:t>
            </a:r>
          </a:p>
          <a:p>
            <a:pPr lvl="1" indent="-91440"/>
            <a:r>
              <a:rPr lang="en-US" sz="2400" dirty="0"/>
              <a:t>Stepparent</a:t>
            </a:r>
          </a:p>
          <a:p>
            <a:pPr lvl="1" indent="-91440"/>
            <a:r>
              <a:rPr lang="en-US" sz="2400" dirty="0"/>
              <a:t>Grandparent</a:t>
            </a:r>
          </a:p>
          <a:p>
            <a:pPr lvl="1" indent="-91440"/>
            <a:r>
              <a:rPr lang="en-US" sz="2400" dirty="0"/>
              <a:t>Parent’s live-in partner</a:t>
            </a:r>
          </a:p>
          <a:p>
            <a:pPr indent="-91440"/>
            <a:r>
              <a:rPr lang="en-US" sz="2400" dirty="0"/>
              <a:t>A person participating in provision of services to a child or family</a:t>
            </a:r>
          </a:p>
          <a:p>
            <a:pPr lvl="1" indent="-91440"/>
            <a:r>
              <a:rPr lang="en-US" sz="2400" dirty="0"/>
              <a:t>Medical provider</a:t>
            </a:r>
          </a:p>
          <a:p>
            <a:pPr lvl="1" indent="-91440"/>
            <a:r>
              <a:rPr lang="en-US" sz="2400" dirty="0"/>
              <a:t>Potentially, lawyer</a:t>
            </a:r>
          </a:p>
        </p:txBody>
      </p:sp>
    </p:spTree>
    <p:extLst>
      <p:ext uri="{BB962C8B-B14F-4D97-AF65-F5344CB8AC3E}">
        <p14:creationId xmlns:p14="http://schemas.microsoft.com/office/powerpoint/2010/main" val="243127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NOT a grievance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Appeal substantiated finding</a:t>
            </a:r>
          </a:p>
          <a:p>
            <a:r>
              <a:rPr lang="en-US" dirty="0"/>
              <a:t>Appeal late payments or contest foster care rates</a:t>
            </a:r>
          </a:p>
          <a:p>
            <a:r>
              <a:rPr lang="en-US" dirty="0"/>
              <a:t>Appeal decision or action that is reviewable in court</a:t>
            </a:r>
          </a:p>
          <a:p>
            <a:r>
              <a:rPr lang="en-US" dirty="0"/>
              <a:t>Appeal any federal or state action that is not in our jurisdiction</a:t>
            </a:r>
          </a:p>
          <a:p>
            <a:r>
              <a:rPr lang="en-US" dirty="0"/>
              <a:t>Complaints by a state employee who is not a client or service provider for OCS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Appeal a decision regarding a civil rights action</a:t>
            </a:r>
          </a:p>
          <a:p>
            <a:r>
              <a:rPr lang="en-US" dirty="0"/>
              <a:t>Appeal a licensing action</a:t>
            </a:r>
          </a:p>
          <a:p>
            <a:r>
              <a:rPr lang="en-US" dirty="0"/>
              <a:t>Initiate complaints that fall under State Personnel Act</a:t>
            </a:r>
          </a:p>
          <a:p>
            <a:r>
              <a:rPr lang="en-US" dirty="0"/>
              <a:t>Address contract services disputes</a:t>
            </a:r>
          </a:p>
          <a:p>
            <a:r>
              <a:rPr lang="en-US" dirty="0"/>
              <a:t>Appeal a decision regarding grant programs</a:t>
            </a:r>
          </a:p>
        </p:txBody>
      </p:sp>
    </p:spTree>
    <p:extLst>
      <p:ext uri="{BB962C8B-B14F-4D97-AF65-F5344CB8AC3E}">
        <p14:creationId xmlns:p14="http://schemas.microsoft.com/office/powerpoint/2010/main" val="64130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Emergency Removals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3000" y="2057400"/>
            <a:ext cx="10164337" cy="4038600"/>
          </a:xfrm>
        </p:spPr>
        <p:txBody>
          <a:bodyPr>
            <a:normAutofit/>
          </a:bodyPr>
          <a:lstStyle/>
          <a:p>
            <a:r>
              <a:rPr lang="en-US" sz="2400" dirty="0"/>
              <a:t>Foster parents cannot grieve the emergency removal of a child</a:t>
            </a:r>
          </a:p>
          <a:p>
            <a:r>
              <a:rPr lang="en-US" sz="2400" dirty="0"/>
              <a:t>If the foster parent grieves the non-emergency removal of a child, the foster parent may request that they child not be removed until the issuance of a final decision. The request will be granted unless a PSM II finds that: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Removal is in the best interest of the child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The child is being returned to the legal parent or guardian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Removal is in response to an allegation of maltreatment in the foster home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Removal is ordered by court</a:t>
            </a:r>
          </a:p>
        </p:txBody>
      </p:sp>
    </p:spTree>
    <p:extLst>
      <p:ext uri="{BB962C8B-B14F-4D97-AF65-F5344CB8AC3E}">
        <p14:creationId xmlns:p14="http://schemas.microsoft.com/office/powerpoint/2010/main" val="294274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Timeline for Level 1 review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142656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8711828" y="3859133"/>
            <a:ext cx="435133" cy="43513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7781731" y="4372908"/>
            <a:ext cx="22953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Supervisor issues a written decision to grievant</a:t>
            </a:r>
            <a:r>
              <a:rPr lang="en-US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82876" y="3812125"/>
            <a:ext cx="793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days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1918" y="3816627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days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35935" y="3812125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 days</a:t>
            </a:r>
          </a:p>
        </p:txBody>
      </p:sp>
    </p:spTree>
    <p:extLst>
      <p:ext uri="{BB962C8B-B14F-4D97-AF65-F5344CB8AC3E}">
        <p14:creationId xmlns:p14="http://schemas.microsoft.com/office/powerpoint/2010/main" val="2246911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happens next?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27" y="2057400"/>
            <a:ext cx="3504208" cy="4038600"/>
          </a:xfrm>
        </p:spPr>
      </p:pic>
    </p:spTree>
    <p:extLst>
      <p:ext uri="{BB962C8B-B14F-4D97-AF65-F5344CB8AC3E}">
        <p14:creationId xmlns:p14="http://schemas.microsoft.com/office/powerpoint/2010/main" val="154301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19669"/>
            <a:ext cx="9875520" cy="1081088"/>
          </a:xfrm>
        </p:spPr>
        <p:txBody>
          <a:bodyPr/>
          <a:lstStyle/>
          <a:p>
            <a:pPr algn="ctr"/>
            <a:r>
              <a:rPr lang="en-US" dirty="0"/>
              <a:t>Appeals for review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1547"/>
            <a:ext cx="10515600" cy="4878063"/>
          </a:xfrm>
        </p:spPr>
        <p:txBody>
          <a:bodyPr>
            <a:noAutofit/>
          </a:bodyPr>
          <a:lstStyle/>
          <a:p>
            <a:r>
              <a:rPr lang="en-US" sz="2400" dirty="0"/>
              <a:t>If a grievant disagrees with the decision of the supervisor: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Request a review by the regional manager within 10 days after the decision was sent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The regional manager must meet with the grievant within 10 days of receiving the request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The regional manager must issue a decision within 15 days of the meeting</a:t>
            </a:r>
          </a:p>
          <a:p>
            <a:r>
              <a:rPr lang="en-US" sz="2400" dirty="0"/>
              <a:t>If a grievant disagrees with the decision of the regional manager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Request a review by the division operations manager with 10 days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Division operations manager and regional manager must meet with the grievant within 10 days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Within 15 days after the meeting, the division operations manager will forward a proposed decision to the director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Within 10 days after receiving the proposed decision, the director will issue a final decision </a:t>
            </a:r>
          </a:p>
        </p:txBody>
      </p:sp>
    </p:spTree>
    <p:extLst>
      <p:ext uri="{BB962C8B-B14F-4D97-AF65-F5344CB8AC3E}">
        <p14:creationId xmlns:p14="http://schemas.microsoft.com/office/powerpoint/2010/main" val="322447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135" y="1338145"/>
            <a:ext cx="6641063" cy="432675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1014" y="614131"/>
            <a:ext cx="10385425" cy="5953125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That’s it in a nutshell!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40142053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3616</TotalTime>
  <Words>477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Corbel</vt:lpstr>
      <vt:lpstr>Courier New</vt:lpstr>
      <vt:lpstr>Wingdings</vt:lpstr>
      <vt:lpstr>Basis</vt:lpstr>
      <vt:lpstr>How to handle grievances</vt:lpstr>
      <vt:lpstr>What is a grievance?</vt:lpstr>
      <vt:lpstr>Who can file a grievance?</vt:lpstr>
      <vt:lpstr>What is NOT a grievance</vt:lpstr>
      <vt:lpstr>Emergency Removals</vt:lpstr>
      <vt:lpstr>Timeline for Level 1 review </vt:lpstr>
      <vt:lpstr>What happens next?</vt:lpstr>
      <vt:lpstr>Appeals for review </vt:lpstr>
      <vt:lpstr>PowerPoint Presentation</vt:lpstr>
    </vt:vector>
  </TitlesOfParts>
  <Company>State of Alaska - Health and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handle grievances</dc:title>
  <dc:creator>Vogeley, Christina A.</dc:creator>
  <cp:lastModifiedBy>Rachel Hanft</cp:lastModifiedBy>
  <cp:revision>35</cp:revision>
  <dcterms:created xsi:type="dcterms:W3CDTF">2019-07-11T22:03:17Z</dcterms:created>
  <dcterms:modified xsi:type="dcterms:W3CDTF">2019-08-13T22:45:41Z</dcterms:modified>
</cp:coreProperties>
</file>